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3"/>
  </p:notesMasterIdLst>
  <p:sldIdLst>
    <p:sldId id="258" r:id="rId2"/>
    <p:sldId id="259" r:id="rId3"/>
    <p:sldId id="298" r:id="rId4"/>
    <p:sldId id="299" r:id="rId5"/>
    <p:sldId id="302" r:id="rId6"/>
    <p:sldId id="300" r:id="rId7"/>
    <p:sldId id="303" r:id="rId8"/>
    <p:sldId id="268" r:id="rId9"/>
    <p:sldId id="272" r:id="rId10"/>
    <p:sldId id="280" r:id="rId11"/>
    <p:sldId id="281" r:id="rId12"/>
    <p:sldId id="283" r:id="rId13"/>
    <p:sldId id="284" r:id="rId14"/>
    <p:sldId id="309" r:id="rId15"/>
    <p:sldId id="310" r:id="rId16"/>
    <p:sldId id="311" r:id="rId17"/>
    <p:sldId id="285" r:id="rId18"/>
    <p:sldId id="287" r:id="rId19"/>
    <p:sldId id="288" r:id="rId20"/>
    <p:sldId id="289" r:id="rId21"/>
    <p:sldId id="290" r:id="rId22"/>
    <p:sldId id="291" r:id="rId23"/>
    <p:sldId id="292" r:id="rId24"/>
    <p:sldId id="294" r:id="rId25"/>
    <p:sldId id="296" r:id="rId26"/>
    <p:sldId id="297" r:id="rId27"/>
    <p:sldId id="305" r:id="rId28"/>
    <p:sldId id="261" r:id="rId29"/>
    <p:sldId id="262" r:id="rId30"/>
    <p:sldId id="263" r:id="rId31"/>
    <p:sldId id="264" r:id="rId32"/>
    <p:sldId id="308" r:id="rId33"/>
    <p:sldId id="269" r:id="rId34"/>
    <p:sldId id="270" r:id="rId35"/>
    <p:sldId id="271" r:id="rId36"/>
    <p:sldId id="273" r:id="rId37"/>
    <p:sldId id="276" r:id="rId38"/>
    <p:sldId id="277" r:id="rId39"/>
    <p:sldId id="278" r:id="rId40"/>
    <p:sldId id="286" r:id="rId41"/>
    <p:sldId id="307" r:id="rId42"/>
    <p:sldId id="260" r:id="rId43"/>
    <p:sldId id="266" r:id="rId44"/>
    <p:sldId id="267" r:id="rId45"/>
    <p:sldId id="274" r:id="rId46"/>
    <p:sldId id="275" r:id="rId47"/>
    <p:sldId id="279" r:id="rId48"/>
    <p:sldId id="282" r:id="rId49"/>
    <p:sldId id="293" r:id="rId50"/>
    <p:sldId id="295" r:id="rId51"/>
    <p:sldId id="312"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F8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3" d="100"/>
          <a:sy n="103" d="100"/>
        </p:scale>
        <p:origin x="1840" y="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5C26B17-970A-46C1-9E58-BEE1316C8471}" type="datetimeFigureOut">
              <a:rPr lang="en-US" smtClean="0"/>
              <a:t>1/8/2018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FBB98C2-6DA0-419F-8144-D4B6CBA7D11B}" type="slidenum">
              <a:rPr lang="en-US" smtClean="0"/>
              <a:t>‹#›</a:t>
            </a:fld>
            <a:endParaRPr lang="en-US"/>
          </a:p>
        </p:txBody>
      </p:sp>
    </p:spTree>
    <p:extLst>
      <p:ext uri="{BB962C8B-B14F-4D97-AF65-F5344CB8AC3E}">
        <p14:creationId xmlns:p14="http://schemas.microsoft.com/office/powerpoint/2010/main" val="136337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E84918-4081-4F9A-8A9E-B0E974EE0E34}" type="datetime1">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19680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0B042-B270-4662-8539-DDD4201DD09B}" type="datetime1">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153061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14C29-EBB9-4FC9-93CA-3C00E8442593}" type="datetime1">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54455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F2E0D-8E3F-4E3B-AF42-5B9D1AFF5470}" type="datetime1">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355145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F9D47-5320-41E0-B8BC-1B0C4599C44E}" type="datetime1">
              <a:rPr lang="en-US" smtClean="0"/>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173315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809871-90A4-4F43-9D5E-94B98D35D433}" type="datetime1">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129123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968C09-D6F0-4FDB-B326-E04029C9FE04}" type="datetime1">
              <a:rPr lang="en-US" smtClean="0"/>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371530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A0731-B733-4900-8800-8A34DF7FAA2D}" type="datetime1">
              <a:rPr lang="en-US" smtClean="0"/>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334855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CAF12-57B8-4B99-AC12-5BD32FD56527}" type="datetime1">
              <a:rPr lang="en-US" smtClean="0"/>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256622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12B5FF-A2C2-4601-907F-476DD3E8E14B}" type="datetime1">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363794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5FFF-C6D4-4F51-8EAB-8E3145948AFD}" type="datetime1">
              <a:rPr lang="en-US" smtClean="0"/>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599DF2-4910-46E9-A880-E2A2C89649D4}" type="slidenum">
              <a:rPr lang="en-US" smtClean="0"/>
              <a:t>‹#›</a:t>
            </a:fld>
            <a:endParaRPr lang="en-US" dirty="0"/>
          </a:p>
        </p:txBody>
      </p:sp>
    </p:spTree>
    <p:extLst>
      <p:ext uri="{BB962C8B-B14F-4D97-AF65-F5344CB8AC3E}">
        <p14:creationId xmlns:p14="http://schemas.microsoft.com/office/powerpoint/2010/main" val="54372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F52BF-63C1-417B-A44B-F4778656D209}" type="datetime1">
              <a:rPr lang="en-US" smtClean="0"/>
              <a:t>1/8/2018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99DF2-4910-46E9-A880-E2A2C89649D4}" type="slidenum">
              <a:rPr lang="en-US" smtClean="0"/>
              <a:t>‹#›</a:t>
            </a:fld>
            <a:endParaRPr lang="en-US" dirty="0"/>
          </a:p>
        </p:txBody>
      </p:sp>
    </p:spTree>
    <p:extLst>
      <p:ext uri="{BB962C8B-B14F-4D97-AF65-F5344CB8AC3E}">
        <p14:creationId xmlns:p14="http://schemas.microsoft.com/office/powerpoint/2010/main" val="1313057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569" y="2449901"/>
            <a:ext cx="9144000" cy="3156280"/>
          </a:xfrm>
        </p:spPr>
        <p:txBody>
          <a:bodyPr anchor="t">
            <a:normAutofit fontScale="90000"/>
          </a:bodyPr>
          <a:lstStyle/>
          <a:p>
            <a:pPr>
              <a:lnSpc>
                <a:spcPct val="100000"/>
              </a:lnSpc>
            </a:pP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City Charter Review Committee</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Recommendations</a:t>
            </a:r>
            <a:r>
              <a:rPr lang="en-US" dirty="0" smtClean="0"/>
              <a:t/>
            </a:r>
            <a:br>
              <a:rPr lang="en-US" dirty="0" smtClean="0"/>
            </a:br>
            <a:endParaRPr lang="en-US" dirty="0"/>
          </a:p>
        </p:txBody>
      </p:sp>
      <p:sp>
        <p:nvSpPr>
          <p:cNvPr id="3" name="Subtitle 2"/>
          <p:cNvSpPr>
            <a:spLocks noGrp="1"/>
          </p:cNvSpPr>
          <p:nvPr>
            <p:ph type="subTitle" idx="1"/>
          </p:nvPr>
        </p:nvSpPr>
        <p:spPr>
          <a:xfrm>
            <a:off x="1187569" y="6008808"/>
            <a:ext cx="9144000" cy="849192"/>
          </a:xfrm>
        </p:spPr>
        <p:txBody>
          <a:bodyPr/>
          <a:lstStyle/>
          <a:p>
            <a:r>
              <a:rPr lang="en-US" dirty="0" smtClean="0">
                <a:latin typeface="Times New Roman" panose="02020603050405020304" pitchFamily="18" charset="0"/>
                <a:cs typeface="Times New Roman" panose="02020603050405020304" pitchFamily="18" charset="0"/>
              </a:rPr>
              <a:t>City Council Update January 8, 2017</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1117" y="324032"/>
            <a:ext cx="3291847" cy="1691643"/>
          </a:xfrm>
          <a:prstGeom prst="rect">
            <a:avLst/>
          </a:prstGeom>
        </p:spPr>
      </p:pic>
    </p:spTree>
    <p:extLst>
      <p:ext uri="{BB962C8B-B14F-4D97-AF65-F5344CB8AC3E}">
        <p14:creationId xmlns:p14="http://schemas.microsoft.com/office/powerpoint/2010/main" val="3669398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VIII, Section 2 (pp. 19-20)</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City Budget Legal Update</a:t>
            </a:r>
          </a:p>
          <a:p>
            <a:pPr marL="457200" lvl="1" indent="0" algn="ctr">
              <a:buNone/>
            </a:pPr>
            <a:endParaRPr lang="en-US" sz="36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to provide that the City Manager shall file the budget with the City Secretary on or before the date set by state law</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10</a:t>
            </a:fld>
            <a:endParaRPr lang="en-US" dirty="0"/>
          </a:p>
        </p:txBody>
      </p:sp>
    </p:spTree>
    <p:extLst>
      <p:ext uri="{BB962C8B-B14F-4D97-AF65-F5344CB8AC3E}">
        <p14:creationId xmlns:p14="http://schemas.microsoft.com/office/powerpoint/2010/main" val="2240166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4</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VIII, Section 3 (p. 20)</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City Budget Legal Update</a:t>
            </a:r>
          </a:p>
          <a:p>
            <a:pPr marL="457200" lvl="1" indent="0" algn="ctr">
              <a:buNone/>
            </a:pPr>
            <a:endParaRPr lang="en-US" sz="36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to provide that the budget be prepared </a:t>
            </a:r>
            <a:r>
              <a:rPr lang="en-US" sz="3200" b="1" dirty="0" smtClean="0">
                <a:latin typeface="Times New Roman" panose="02020603050405020304" pitchFamily="18" charset="0"/>
                <a:cs typeface="Times New Roman" panose="02020603050405020304" pitchFamily="18" charset="0"/>
              </a:rPr>
              <a:t>in accordance with state law</a:t>
            </a:r>
            <a:r>
              <a:rPr lang="en-US" sz="3200" dirty="0" smtClean="0">
                <a:latin typeface="Times New Roman" panose="02020603050405020304" pitchFamily="18" charset="0"/>
                <a:cs typeface="Times New Roman" panose="02020603050405020304" pitchFamily="18" charset="0"/>
              </a:rPr>
              <a:t> and delete the current provisions listing specific requirements of the City Manager’s budget. </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11</a:t>
            </a:fld>
            <a:endParaRPr lang="en-US" dirty="0"/>
          </a:p>
        </p:txBody>
      </p:sp>
    </p:spTree>
    <p:extLst>
      <p:ext uri="{BB962C8B-B14F-4D97-AF65-F5344CB8AC3E}">
        <p14:creationId xmlns:p14="http://schemas.microsoft.com/office/powerpoint/2010/main" val="2429305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5</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VIII, Section 5 (p. 20)</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City Budget Legal Update</a:t>
            </a:r>
          </a:p>
          <a:p>
            <a:pPr marL="457200" lvl="1" indent="0" algn="ctr">
              <a:buNone/>
            </a:pPr>
            <a:endParaRPr lang="en-US" sz="36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provisions relating </a:t>
            </a:r>
            <a:r>
              <a:rPr lang="en-US" sz="3200" dirty="0">
                <a:latin typeface="Times New Roman" panose="02020603050405020304" pitchFamily="18" charset="0"/>
                <a:cs typeface="Times New Roman" panose="02020603050405020304" pitchFamily="18" charset="0"/>
              </a:rPr>
              <a:t>to public access of the proposed budget </a:t>
            </a: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accommodate digital and electronic access by the public</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12</a:t>
            </a:fld>
            <a:endParaRPr lang="en-US" dirty="0"/>
          </a:p>
        </p:txBody>
      </p:sp>
    </p:spTree>
    <p:extLst>
      <p:ext uri="{BB962C8B-B14F-4D97-AF65-F5344CB8AC3E}">
        <p14:creationId xmlns:p14="http://schemas.microsoft.com/office/powerpoint/2010/main" val="3451909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6</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VIII, Section 6 (p. 21)</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910051"/>
          </a:xfrm>
        </p:spPr>
        <p:txBody>
          <a:bodyPr>
            <a:normAutofit/>
          </a:bodyPr>
          <a:lstStyle/>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City Budget Legal Update</a:t>
            </a: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so </a:t>
            </a:r>
            <a:r>
              <a:rPr lang="en-US" sz="3200" dirty="0">
                <a:latin typeface="Times New Roman" panose="02020603050405020304" pitchFamily="18" charset="0"/>
                <a:cs typeface="Times New Roman" panose="02020603050405020304" pitchFamily="18" charset="0"/>
              </a:rPr>
              <a:t>that the scheduling and adoption of the budget </a:t>
            </a:r>
            <a:r>
              <a:rPr lang="en-US" sz="3200" b="1" dirty="0">
                <a:latin typeface="Times New Roman" panose="02020603050405020304" pitchFamily="18" charset="0"/>
                <a:cs typeface="Times New Roman" panose="02020603050405020304" pitchFamily="18" charset="0"/>
              </a:rPr>
              <a:t>is done in accordance with state law</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updating terminology, and setting </a:t>
            </a:r>
            <a:r>
              <a:rPr lang="en-US" sz="3200" dirty="0">
                <a:latin typeface="Times New Roman" panose="02020603050405020304" pitchFamily="18" charset="0"/>
                <a:cs typeface="Times New Roman" panose="02020603050405020304" pitchFamily="18" charset="0"/>
              </a:rPr>
              <a:t>the 21</a:t>
            </a:r>
            <a:r>
              <a:rPr lang="en-US" sz="3200" baseline="30000" dirty="0">
                <a:latin typeface="Times New Roman" panose="02020603050405020304" pitchFamily="18" charset="0"/>
                <a:cs typeface="Times New Roman" panose="02020603050405020304" pitchFamily="18" charset="0"/>
              </a:rPr>
              <a:t>st</a:t>
            </a:r>
            <a:r>
              <a:rPr lang="en-US" sz="3200" dirty="0">
                <a:latin typeface="Times New Roman" panose="02020603050405020304" pitchFamily="18" charset="0"/>
                <a:cs typeface="Times New Roman" panose="02020603050405020304" pitchFamily="18" charset="0"/>
              </a:rPr>
              <a:t> day of September as the last day on which Council may approve a final budget prior to the proposed budget </a:t>
            </a:r>
            <a:r>
              <a:rPr lang="en-US" sz="3200" dirty="0" smtClean="0">
                <a:latin typeface="Times New Roman" panose="02020603050405020304" pitchFamily="18" charset="0"/>
                <a:cs typeface="Times New Roman" panose="02020603050405020304" pitchFamily="18" charset="0"/>
              </a:rPr>
              <a:t>being </a:t>
            </a:r>
            <a:r>
              <a:rPr lang="en-US" sz="3200" dirty="0">
                <a:latin typeface="Times New Roman" panose="02020603050405020304" pitchFamily="18" charset="0"/>
                <a:cs typeface="Times New Roman" panose="02020603050405020304" pitchFamily="18" charset="0"/>
              </a:rPr>
              <a:t>deemed to have been finally adopted by the Council</a:t>
            </a:r>
            <a:r>
              <a:rPr lang="en-US" sz="3200" dirty="0" smtClean="0">
                <a:latin typeface="Times New Roman" panose="02020603050405020304" pitchFamily="18" charset="0"/>
                <a:cs typeface="Times New Roman" panose="02020603050405020304" pitchFamily="18" charset="0"/>
              </a:rPr>
              <a:t>.</a:t>
            </a: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13</a:t>
            </a:fld>
            <a:endParaRPr lang="en-US" dirty="0"/>
          </a:p>
        </p:txBody>
      </p:sp>
    </p:spTree>
    <p:extLst>
      <p:ext uri="{BB962C8B-B14F-4D97-AF65-F5344CB8AC3E}">
        <p14:creationId xmlns:p14="http://schemas.microsoft.com/office/powerpoint/2010/main" val="3130391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7</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 Section 1 (pp. 23-24)</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910051"/>
          </a:xfrm>
        </p:spPr>
        <p:txBody>
          <a:bodyPr>
            <a:normAutofit fontScale="85000" lnSpcReduction="20000"/>
          </a:bodyPr>
          <a:lstStyle/>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Power to Issue Bonds Legal Update</a:t>
            </a: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indent="0" algn="just">
              <a:buNone/>
            </a:pPr>
            <a:r>
              <a:rPr lang="en-US" sz="3900" dirty="0" smtClean="0">
                <a:latin typeface="Times New Roman" panose="02020603050405020304" pitchFamily="18" charset="0"/>
                <a:cs typeface="Times New Roman" panose="02020603050405020304" pitchFamily="18" charset="0"/>
              </a:rPr>
              <a:t>Amend Charter provisions relating </a:t>
            </a:r>
            <a:r>
              <a:rPr lang="en-US" sz="3900" dirty="0">
                <a:latin typeface="Times New Roman" panose="02020603050405020304" pitchFamily="18" charset="0"/>
                <a:cs typeface="Times New Roman" panose="02020603050405020304" pitchFamily="18" charset="0"/>
              </a:rPr>
              <a:t>to </a:t>
            </a:r>
            <a:r>
              <a:rPr lang="en-US" sz="3900" dirty="0" smtClean="0">
                <a:latin typeface="Times New Roman" panose="02020603050405020304" pitchFamily="18" charset="0"/>
                <a:cs typeface="Times New Roman" panose="02020603050405020304" pitchFamily="18" charset="0"/>
              </a:rPr>
              <a:t>the authority to issue bonds, time warrants, certificates of obligation, notes, and other evidences of indebtedness to be </a:t>
            </a:r>
            <a:r>
              <a:rPr lang="en-US" sz="3900" b="1" dirty="0" smtClean="0">
                <a:latin typeface="Times New Roman" panose="02020603050405020304" pitchFamily="18" charset="0"/>
                <a:cs typeface="Times New Roman" panose="02020603050405020304" pitchFamily="18" charset="0"/>
              </a:rPr>
              <a:t>in accordance with state law and the Texas Constitution</a:t>
            </a:r>
            <a:r>
              <a:rPr lang="en-US" sz="3900" dirty="0" smtClean="0">
                <a:latin typeface="Times New Roman" panose="02020603050405020304" pitchFamily="18" charset="0"/>
                <a:cs typeface="Times New Roman" panose="02020603050405020304" pitchFamily="18" charset="0"/>
              </a:rPr>
              <a:t>.</a:t>
            </a: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14</a:t>
            </a:fld>
            <a:endParaRPr lang="en-US" dirty="0"/>
          </a:p>
        </p:txBody>
      </p:sp>
    </p:spTree>
    <p:extLst>
      <p:ext uri="{BB962C8B-B14F-4D97-AF65-F5344CB8AC3E}">
        <p14:creationId xmlns:p14="http://schemas.microsoft.com/office/powerpoint/2010/main" val="3986849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8</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 Section 3 (p. 26)</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910051"/>
          </a:xfrm>
        </p:spPr>
        <p:txBody>
          <a:bodyPr>
            <a:normAutofit fontScale="77500" lnSpcReduction="20000"/>
          </a:bodyPr>
          <a:lstStyle/>
          <a:p>
            <a:pPr marL="457200" lvl="1" indent="0" algn="ctr">
              <a:buNone/>
            </a:pPr>
            <a:endParaRPr lang="en-US" sz="4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Bond Elections Legal Update</a:t>
            </a: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indent="0" algn="just">
              <a:buNone/>
            </a:pPr>
            <a:r>
              <a:rPr lang="en-US" sz="3900" dirty="0" smtClean="0">
                <a:latin typeface="Times New Roman" panose="02020603050405020304" pitchFamily="18" charset="0"/>
                <a:cs typeface="Times New Roman" panose="02020603050405020304" pitchFamily="18" charset="0"/>
              </a:rPr>
              <a:t>Amend Charter provisions relating </a:t>
            </a:r>
            <a:r>
              <a:rPr lang="en-US" sz="3900" dirty="0">
                <a:latin typeface="Times New Roman" panose="02020603050405020304" pitchFamily="18" charset="0"/>
                <a:cs typeface="Times New Roman" panose="02020603050405020304" pitchFamily="18" charset="0"/>
              </a:rPr>
              <a:t>to </a:t>
            </a:r>
            <a:r>
              <a:rPr lang="en-US" sz="3900" dirty="0" smtClean="0">
                <a:latin typeface="Times New Roman" panose="02020603050405020304" pitchFamily="18" charset="0"/>
                <a:cs typeface="Times New Roman" panose="02020603050405020304" pitchFamily="18" charset="0"/>
              </a:rPr>
              <a:t>establishing a bond study committee no later than 6 months preceding an election and the procedures that must be followed to hold such an election </a:t>
            </a:r>
            <a:r>
              <a:rPr lang="en-US" sz="3900" b="1" dirty="0" smtClean="0">
                <a:latin typeface="Times New Roman" panose="02020603050405020304" pitchFamily="18" charset="0"/>
                <a:cs typeface="Times New Roman" panose="02020603050405020304" pitchFamily="18" charset="0"/>
              </a:rPr>
              <a:t>to be in accordance with state law and the Texas Constitution</a:t>
            </a:r>
            <a:r>
              <a:rPr lang="en-US" sz="3900" dirty="0" smtClean="0">
                <a:latin typeface="Times New Roman" panose="02020603050405020304" pitchFamily="18" charset="0"/>
                <a:cs typeface="Times New Roman" panose="02020603050405020304" pitchFamily="18" charset="0"/>
              </a:rPr>
              <a:t>.</a:t>
            </a: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15</a:t>
            </a:fld>
            <a:endParaRPr lang="en-US" dirty="0"/>
          </a:p>
        </p:txBody>
      </p:sp>
    </p:spTree>
    <p:extLst>
      <p:ext uri="{BB962C8B-B14F-4D97-AF65-F5344CB8AC3E}">
        <p14:creationId xmlns:p14="http://schemas.microsoft.com/office/powerpoint/2010/main" val="3392593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9</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 Section 10 (p. 28)</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910051"/>
          </a:xfrm>
        </p:spPr>
        <p:txBody>
          <a:bodyPr>
            <a:normAutofit fontScale="85000" lnSpcReduction="20000"/>
          </a:bodyPr>
          <a:lstStyle/>
          <a:p>
            <a:pPr marL="457200" lvl="1" indent="0" algn="ctr">
              <a:buNone/>
            </a:pPr>
            <a:endParaRPr lang="en-US" sz="4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Bond Propositions Legal Update</a:t>
            </a: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indent="0" algn="just">
              <a:buNone/>
            </a:pPr>
            <a:r>
              <a:rPr lang="en-US" sz="3900" dirty="0" smtClean="0">
                <a:latin typeface="Times New Roman" panose="02020603050405020304" pitchFamily="18" charset="0"/>
                <a:cs typeface="Times New Roman" panose="02020603050405020304" pitchFamily="18" charset="0"/>
              </a:rPr>
              <a:t>Amend Charter to add a Section 10 to Article X providing that each bond proposition shall be in a form </a:t>
            </a:r>
            <a:r>
              <a:rPr lang="en-US" sz="3900" b="1" dirty="0" smtClean="0">
                <a:latin typeface="Times New Roman" panose="02020603050405020304" pitchFamily="18" charset="0"/>
                <a:cs typeface="Times New Roman" panose="02020603050405020304" pitchFamily="18" charset="0"/>
              </a:rPr>
              <a:t>consistent with state law</a:t>
            </a:r>
            <a:r>
              <a:rPr lang="en-US" sz="3900" dirty="0" smtClean="0">
                <a:latin typeface="Times New Roman" panose="02020603050405020304" pitchFamily="18" charset="0"/>
                <a:cs typeface="Times New Roman" panose="02020603050405020304" pitchFamily="18" charset="0"/>
              </a:rPr>
              <a:t>.</a:t>
            </a: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16</a:t>
            </a:fld>
            <a:endParaRPr lang="en-US" dirty="0"/>
          </a:p>
        </p:txBody>
      </p:sp>
    </p:spTree>
    <p:extLst>
      <p:ext uri="{BB962C8B-B14F-4D97-AF65-F5344CB8AC3E}">
        <p14:creationId xmlns:p14="http://schemas.microsoft.com/office/powerpoint/2010/main" val="3927690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10</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XI, Section 1 (p. 28)</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910051"/>
          </a:xfrm>
        </p:spPr>
        <p:txBody>
          <a:bodyPr>
            <a:noAutofit/>
          </a:bodyPr>
          <a:lstStyle/>
          <a:p>
            <a:pPr marL="457200" lvl="1" indent="0" algn="ctr">
              <a:buNone/>
            </a:pPr>
            <a:endParaRPr lang="en-US" sz="4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Plan Commission Legal Update</a:t>
            </a: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 relating </a:t>
            </a:r>
            <a:r>
              <a:rPr lang="en-US" sz="3200" dirty="0">
                <a:latin typeface="Times New Roman" panose="02020603050405020304" pitchFamily="18" charset="0"/>
                <a:cs typeface="Times New Roman" panose="02020603050405020304" pitchFamily="18" charset="0"/>
              </a:rPr>
              <a:t>to the requirements to be a member of the Plan Commission </a:t>
            </a:r>
            <a:r>
              <a:rPr lang="en-US" sz="3200" dirty="0" smtClean="0">
                <a:latin typeface="Times New Roman" panose="02020603050405020304" pitchFamily="18" charset="0"/>
                <a:cs typeface="Times New Roman" panose="02020603050405020304" pitchFamily="18" charset="0"/>
              </a:rPr>
              <a:t>by </a:t>
            </a:r>
            <a:r>
              <a:rPr lang="en-US" sz="3200" dirty="0">
                <a:latin typeface="Times New Roman" panose="02020603050405020304" pitchFamily="18" charset="0"/>
                <a:cs typeface="Times New Roman" panose="02020603050405020304" pitchFamily="18" charset="0"/>
              </a:rPr>
              <a:t>deleting the </a:t>
            </a:r>
            <a:r>
              <a:rPr lang="en-US" sz="3200" b="1" dirty="0">
                <a:latin typeface="Times New Roman" panose="02020603050405020304" pitchFamily="18" charset="0"/>
                <a:cs typeface="Times New Roman" panose="02020603050405020304" pitchFamily="18" charset="0"/>
              </a:rPr>
              <a:t>unconstitutional real property ownership requirement </a:t>
            </a:r>
            <a:r>
              <a:rPr lang="en-US" sz="3200" dirty="0">
                <a:latin typeface="Times New Roman" panose="02020603050405020304" pitchFamily="18" charset="0"/>
                <a:cs typeface="Times New Roman" panose="02020603050405020304" pitchFamily="18" charset="0"/>
              </a:rPr>
              <a:t>to serve as a member and substituting it with a residency requirement</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r">
              <a:buNone/>
            </a:pPr>
            <a:r>
              <a:rPr lang="en-US" sz="1800" i="1" dirty="0" smtClean="0">
                <a:solidFill>
                  <a:srgbClr val="FF0000"/>
                </a:solidFill>
                <a:latin typeface="Times New Roman" panose="02020603050405020304" pitchFamily="18" charset="0"/>
                <a:cs typeface="Times New Roman" panose="02020603050405020304" pitchFamily="18" charset="0"/>
              </a:rPr>
              <a:t>Legal Update</a:t>
            </a: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indent="0" algn="r">
              <a:buNone/>
            </a:pP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17</a:t>
            </a:fld>
            <a:endParaRPr lang="en-US" dirty="0"/>
          </a:p>
        </p:txBody>
      </p:sp>
    </p:spTree>
    <p:extLst>
      <p:ext uri="{BB962C8B-B14F-4D97-AF65-F5344CB8AC3E}">
        <p14:creationId xmlns:p14="http://schemas.microsoft.com/office/powerpoint/2010/main" val="1219134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11</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XII, Section 2 (pp. 33-34)</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rmAutofit fontScale="85000" lnSpcReduction="20000"/>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Petitions for Office Legal Update</a:t>
            </a:r>
          </a:p>
          <a:p>
            <a:pPr marL="457200" lvl="1" indent="0" algn="ctr">
              <a:buNone/>
            </a:pPr>
            <a:endParaRPr lang="en-US" sz="16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so </a:t>
            </a:r>
            <a:r>
              <a:rPr lang="en-US" sz="3200" dirty="0" smtClean="0">
                <a:latin typeface="Times New Roman" panose="02020603050405020304" pitchFamily="18" charset="0"/>
                <a:cs typeface="Times New Roman" panose="02020603050405020304" pitchFamily="18" charset="0"/>
              </a:rPr>
              <a:t>that the following items are </a:t>
            </a:r>
            <a:r>
              <a:rPr lang="en-US" sz="3200" b="1" dirty="0" smtClean="0">
                <a:latin typeface="Times New Roman" panose="02020603050405020304" pitchFamily="18" charset="0"/>
                <a:cs typeface="Times New Roman" panose="02020603050405020304" pitchFamily="18" charset="0"/>
              </a:rPr>
              <a:t>consistent with state law</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914400" indent="-457200"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number of signatures required on a petition of a person desiring to become a candidate for an office on City </a:t>
            </a:r>
            <a:r>
              <a:rPr lang="en-US" sz="3200" dirty="0" smtClean="0">
                <a:latin typeface="Times New Roman" panose="02020603050405020304" pitchFamily="18" charset="0"/>
                <a:cs typeface="Times New Roman" panose="02020603050405020304" pitchFamily="18" charset="0"/>
              </a:rPr>
              <a:t>Council, </a:t>
            </a:r>
            <a:r>
              <a:rPr lang="en-US" sz="3200" dirty="0">
                <a:latin typeface="Times New Roman" panose="02020603050405020304" pitchFamily="18" charset="0"/>
                <a:cs typeface="Times New Roman" panose="02020603050405020304" pitchFamily="18" charset="0"/>
              </a:rPr>
              <a:t>and </a:t>
            </a: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914400" indent="-457200" algn="just"/>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filing </a:t>
            </a:r>
            <a:r>
              <a:rPr lang="en-US" sz="3200" dirty="0" smtClean="0">
                <a:latin typeface="Times New Roman" panose="02020603050405020304" pitchFamily="18" charset="0"/>
                <a:cs typeface="Times New Roman" panose="02020603050405020304" pitchFamily="18" charset="0"/>
              </a:rPr>
              <a:t>deadlines for candidacy petitions.</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lvl="0" indent="0" algn="r">
              <a:buNone/>
            </a:pPr>
            <a:r>
              <a:rPr lang="en-US" sz="1800" i="1" dirty="0" smtClean="0">
                <a:solidFill>
                  <a:srgbClr val="FF0000"/>
                </a:solidFill>
                <a:latin typeface="Times New Roman" panose="02020603050405020304" pitchFamily="18" charset="0"/>
                <a:cs typeface="Times New Roman" panose="02020603050405020304" pitchFamily="18" charset="0"/>
              </a:rPr>
              <a:t>Legal Update</a:t>
            </a:r>
            <a:endParaRPr lang="en-US" sz="1800" i="1" dirty="0">
              <a:solidFill>
                <a:srgbClr val="FF0000"/>
              </a:solidFill>
              <a:latin typeface="Times New Roman" panose="02020603050405020304" pitchFamily="18" charset="0"/>
              <a:cs typeface="Times New Roman" panose="02020603050405020304" pitchFamily="18" charset="0"/>
            </a:endParaRP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18</a:t>
            </a:fld>
            <a:endParaRPr lang="en-US" dirty="0"/>
          </a:p>
        </p:txBody>
      </p:sp>
    </p:spTree>
    <p:extLst>
      <p:ext uri="{BB962C8B-B14F-4D97-AF65-F5344CB8AC3E}">
        <p14:creationId xmlns:p14="http://schemas.microsoft.com/office/powerpoint/2010/main" val="2084823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12</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XII, Section 8 (pp. 36-39)</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rm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Recall Provisions Legal Update</a:t>
            </a:r>
            <a:endParaRPr lang="en-US" sz="1600" dirty="0" smtClean="0">
              <a:solidFill>
                <a:srgbClr val="FF0000"/>
              </a:solidFill>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provisions relating </a:t>
            </a:r>
            <a:r>
              <a:rPr lang="en-US" sz="3200" dirty="0">
                <a:latin typeface="Times New Roman" panose="02020603050405020304" pitchFamily="18" charset="0"/>
                <a:cs typeface="Times New Roman" panose="02020603050405020304" pitchFamily="18" charset="0"/>
              </a:rPr>
              <a:t>to the recall of the Mayor or Councilmember </a:t>
            </a:r>
            <a:r>
              <a:rPr lang="en-US" sz="3200" dirty="0" smtClean="0">
                <a:latin typeface="Times New Roman" panose="02020603050405020304" pitchFamily="18" charset="0"/>
                <a:cs typeface="Times New Roman" panose="02020603050405020304" pitchFamily="18" charset="0"/>
              </a:rPr>
              <a:t>to update and clarify </a:t>
            </a:r>
            <a:r>
              <a:rPr lang="en-US" sz="3200" dirty="0">
                <a:latin typeface="Times New Roman" panose="02020603050405020304" pitchFamily="18" charset="0"/>
                <a:cs typeface="Times New Roman" panose="02020603050405020304" pitchFamily="18" charset="0"/>
              </a:rPr>
              <a:t>the petition submittal requirements, the petition process and schedule, the form of the petition, the required number of signatures, </a:t>
            </a:r>
            <a:r>
              <a:rPr lang="en-US" sz="3200" dirty="0" smtClean="0">
                <a:latin typeface="Times New Roman" panose="02020603050405020304" pitchFamily="18" charset="0"/>
                <a:cs typeface="Times New Roman" panose="02020603050405020304" pitchFamily="18" charset="0"/>
              </a:rPr>
              <a:t>the verification process, and </a:t>
            </a:r>
            <a:r>
              <a:rPr lang="en-US" sz="3200" dirty="0">
                <a:latin typeface="Times New Roman" panose="02020603050405020304" pitchFamily="18" charset="0"/>
                <a:cs typeface="Times New Roman" panose="02020603050405020304" pitchFamily="18" charset="0"/>
              </a:rPr>
              <a:t>clarify and update vacancy and holdover terms</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lvl="0" indent="0" algn="r">
              <a:buNone/>
            </a:pPr>
            <a:r>
              <a:rPr lang="en-US" sz="1800" i="1" dirty="0" smtClean="0">
                <a:solidFill>
                  <a:srgbClr val="FF0000"/>
                </a:solidFill>
                <a:latin typeface="Times New Roman" panose="02020603050405020304" pitchFamily="18" charset="0"/>
                <a:cs typeface="Times New Roman" panose="02020603050405020304" pitchFamily="18" charset="0"/>
              </a:rPr>
              <a:t>Legal Update</a:t>
            </a:r>
            <a:endParaRPr lang="en-US" sz="1800" i="1" dirty="0">
              <a:solidFill>
                <a:srgbClr val="FF0000"/>
              </a:solidFill>
              <a:latin typeface="Times New Roman" panose="02020603050405020304" pitchFamily="18" charset="0"/>
              <a:cs typeface="Times New Roman" panose="02020603050405020304" pitchFamily="18" charset="0"/>
            </a:endParaRPr>
          </a:p>
          <a:p>
            <a:pPr marL="457200" indent="0" algn="r">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19</a:t>
            </a:fld>
            <a:endParaRPr lang="en-US" dirty="0"/>
          </a:p>
        </p:txBody>
      </p:sp>
    </p:spTree>
    <p:extLst>
      <p:ext uri="{BB962C8B-B14F-4D97-AF65-F5344CB8AC3E}">
        <p14:creationId xmlns:p14="http://schemas.microsoft.com/office/powerpoint/2010/main" val="3934096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PROCESS</a:t>
            </a:r>
            <a:endParaRPr lang="en-US" sz="32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667251"/>
          </a:xfrm>
        </p:spPr>
        <p:txBody>
          <a:bodyPr>
            <a:noAutofit/>
          </a:bodyPr>
          <a:lstStyle/>
          <a:p>
            <a:pPr lvl="2" algn="just"/>
            <a:r>
              <a:rPr lang="en-US" sz="3300" dirty="0" smtClean="0">
                <a:latin typeface="Times New Roman" panose="02020603050405020304" pitchFamily="18" charset="0"/>
                <a:cs typeface="Times New Roman" panose="02020603050405020304" pitchFamily="18" charset="0"/>
              </a:rPr>
              <a:t>Introduction of Members of Charter Review Committee (CRC)</a:t>
            </a:r>
          </a:p>
          <a:p>
            <a:pPr marL="914400" lvl="2" indent="0" algn="just">
              <a:buNone/>
            </a:pPr>
            <a:endParaRPr lang="en-US" sz="3300" dirty="0" smtClean="0">
              <a:latin typeface="Times New Roman" panose="02020603050405020304" pitchFamily="18" charset="0"/>
              <a:cs typeface="Times New Roman" panose="02020603050405020304" pitchFamily="18" charset="0"/>
            </a:endParaRPr>
          </a:p>
          <a:p>
            <a:pPr lvl="2" algn="just"/>
            <a:r>
              <a:rPr lang="en-US" sz="3300" dirty="0" smtClean="0">
                <a:latin typeface="Times New Roman" panose="02020603050405020304" pitchFamily="18" charset="0"/>
                <a:cs typeface="Times New Roman" panose="02020603050405020304" pitchFamily="18" charset="0"/>
              </a:rPr>
              <a:t>The CRC met 8 times over the past 3 months</a:t>
            </a:r>
          </a:p>
          <a:p>
            <a:pPr marL="914400" lvl="2" indent="0" algn="just">
              <a:buNone/>
            </a:pPr>
            <a:endParaRPr lang="en-US" sz="3300" dirty="0" smtClean="0">
              <a:latin typeface="Times New Roman" panose="02020603050405020304" pitchFamily="18" charset="0"/>
              <a:cs typeface="Times New Roman" panose="02020603050405020304" pitchFamily="18" charset="0"/>
            </a:endParaRPr>
          </a:p>
          <a:p>
            <a:pPr lvl="2" algn="just"/>
            <a:r>
              <a:rPr lang="en-US" sz="3300" dirty="0" smtClean="0">
                <a:latin typeface="Times New Roman" panose="02020603050405020304" pitchFamily="18" charset="0"/>
                <a:cs typeface="Times New Roman" panose="02020603050405020304" pitchFamily="18" charset="0"/>
              </a:rPr>
              <a:t>The recommendations of the CRC are derived from committee discussions, debates, and formal votes.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a:t>
            </a:fld>
            <a:endParaRPr lang="en-US" dirty="0"/>
          </a:p>
        </p:txBody>
      </p:sp>
    </p:spTree>
    <p:extLst>
      <p:ext uri="{BB962C8B-B14F-4D97-AF65-F5344CB8AC3E}">
        <p14:creationId xmlns:p14="http://schemas.microsoft.com/office/powerpoint/2010/main" val="2074061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13</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XIV, Section 5 (p. 42)</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rm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Publication of Referendum Ordinances</a:t>
            </a: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Legal Update</a:t>
            </a:r>
            <a:endParaRPr lang="en-US" sz="1600" dirty="0" smtClean="0">
              <a:solidFill>
                <a:srgbClr val="FF0000"/>
              </a:solidFill>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so that publication of proposed ordinances by referendum is consistent with all other publication requirements of the Charter and </a:t>
            </a:r>
            <a:r>
              <a:rPr lang="en-US" sz="3200" b="1" dirty="0">
                <a:latin typeface="Times New Roman" panose="02020603050405020304" pitchFamily="18" charset="0"/>
                <a:cs typeface="Times New Roman" panose="02020603050405020304" pitchFamily="18" charset="0"/>
              </a:rPr>
              <a:t>in accordance with state law</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r>
              <a:rPr lang="en-US" sz="1800" i="1" dirty="0" smtClean="0">
                <a:solidFill>
                  <a:srgbClr val="FF0000"/>
                </a:solidFill>
                <a:latin typeface="Times New Roman" panose="02020603050405020304" pitchFamily="18" charset="0"/>
                <a:cs typeface="Times New Roman" panose="02020603050405020304" pitchFamily="18" charset="0"/>
              </a:rPr>
              <a:t>Legal Update</a:t>
            </a:r>
            <a:endParaRPr lang="en-US" sz="1800" i="1" dirty="0">
              <a:solidFill>
                <a:srgbClr val="FF0000"/>
              </a:solidFill>
              <a:latin typeface="Times New Roman" panose="02020603050405020304" pitchFamily="18" charset="0"/>
              <a:cs typeface="Times New Roman" panose="02020603050405020304" pitchFamily="18" charset="0"/>
            </a:endParaRP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20</a:t>
            </a:fld>
            <a:endParaRPr lang="en-US" dirty="0"/>
          </a:p>
        </p:txBody>
      </p:sp>
    </p:spTree>
    <p:extLst>
      <p:ext uri="{BB962C8B-B14F-4D97-AF65-F5344CB8AC3E}">
        <p14:creationId xmlns:p14="http://schemas.microsoft.com/office/powerpoint/2010/main" val="3648719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14</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XV, Section 1 (pp. 42-43)</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3200" i="1" dirty="0" smtClean="0">
                <a:solidFill>
                  <a:srgbClr val="FF0000"/>
                </a:solidFill>
                <a:latin typeface="Times New Roman" panose="02020603050405020304" pitchFamily="18" charset="0"/>
                <a:cs typeface="Times New Roman" panose="02020603050405020304" pitchFamily="18" charset="0"/>
              </a:rPr>
              <a:t>Powers of City Related to Utilities Legal Update</a:t>
            </a:r>
            <a:endParaRPr lang="en-US" sz="3200" dirty="0" smtClean="0">
              <a:solidFill>
                <a:srgbClr val="FF0000"/>
              </a:solidFill>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provisions relating </a:t>
            </a:r>
            <a:r>
              <a:rPr lang="en-US" sz="3200" dirty="0">
                <a:latin typeface="Times New Roman" panose="02020603050405020304" pitchFamily="18" charset="0"/>
                <a:cs typeface="Times New Roman" panose="02020603050405020304" pitchFamily="18" charset="0"/>
              </a:rPr>
              <a:t>to the general powers of the City in regard to utility systems </a:t>
            </a:r>
            <a:r>
              <a:rPr lang="en-US" sz="3200" b="1" dirty="0" smtClean="0">
                <a:latin typeface="Times New Roman" panose="02020603050405020304" pitchFamily="18" charset="0"/>
                <a:cs typeface="Times New Roman" panose="02020603050405020304" pitchFamily="18" charset="0"/>
              </a:rPr>
              <a:t>to </a:t>
            </a:r>
            <a:r>
              <a:rPr lang="en-US" sz="3200" b="1" dirty="0">
                <a:latin typeface="Times New Roman" panose="02020603050405020304" pitchFamily="18" charset="0"/>
                <a:cs typeface="Times New Roman" panose="02020603050405020304" pitchFamily="18" charset="0"/>
              </a:rPr>
              <a:t>be consistent with state law</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endParaRPr lang="en-US" sz="1800" i="1" dirty="0">
              <a:solidFill>
                <a:srgbClr val="FF0000"/>
              </a:solidFill>
              <a:latin typeface="Times New Roman" panose="02020603050405020304" pitchFamily="18" charset="0"/>
              <a:cs typeface="Times New Roman" panose="02020603050405020304" pitchFamily="18" charset="0"/>
            </a:endParaRPr>
          </a:p>
          <a:p>
            <a:pPr marL="457200" lvl="0" indent="0" algn="r">
              <a:buNone/>
            </a:pPr>
            <a:r>
              <a:rPr lang="en-US" sz="1800" i="1" dirty="0" smtClean="0">
                <a:solidFill>
                  <a:srgbClr val="FF0000"/>
                </a:solidFill>
                <a:latin typeface="Times New Roman" panose="02020603050405020304" pitchFamily="18" charset="0"/>
                <a:cs typeface="Times New Roman" panose="02020603050405020304" pitchFamily="18" charset="0"/>
              </a:rPr>
              <a:t>Legal Update</a:t>
            </a:r>
            <a:endParaRPr lang="en-US" sz="1800" i="1" dirty="0">
              <a:solidFill>
                <a:srgbClr val="FF0000"/>
              </a:solidFill>
              <a:latin typeface="Times New Roman" panose="02020603050405020304" pitchFamily="18" charset="0"/>
              <a:cs typeface="Times New Roman" panose="02020603050405020304" pitchFamily="18" charset="0"/>
            </a:endParaRP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21</a:t>
            </a:fld>
            <a:endParaRPr lang="en-US" dirty="0"/>
          </a:p>
        </p:txBody>
      </p:sp>
    </p:spTree>
    <p:extLst>
      <p:ext uri="{BB962C8B-B14F-4D97-AF65-F5344CB8AC3E}">
        <p14:creationId xmlns:p14="http://schemas.microsoft.com/office/powerpoint/2010/main" val="2347334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15</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XV, Section 2 (p. 43)</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04494"/>
            <a:ext cx="10942320" cy="4910051"/>
          </a:xfrm>
        </p:spPr>
        <p:txBody>
          <a:bodyPr>
            <a:no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Franchise Fees Legal Update</a:t>
            </a:r>
            <a:endParaRPr lang="en-US" sz="1600" dirty="0" smtClean="0">
              <a:solidFill>
                <a:srgbClr val="FF0000"/>
              </a:solidFill>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provisions </a:t>
            </a:r>
            <a:r>
              <a:rPr lang="en-US" sz="3200" dirty="0">
                <a:latin typeface="Times New Roman" panose="02020603050405020304" pitchFamily="18" charset="0"/>
                <a:cs typeface="Times New Roman" panose="02020603050405020304" pitchFamily="18" charset="0"/>
              </a:rPr>
              <a:t>relating to franchise fees </a:t>
            </a: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update terminology and </a:t>
            </a:r>
            <a:r>
              <a:rPr lang="en-US" sz="3200" b="1" dirty="0">
                <a:latin typeface="Times New Roman" panose="02020603050405020304" pitchFamily="18" charset="0"/>
                <a:cs typeface="Times New Roman" panose="02020603050405020304" pitchFamily="18" charset="0"/>
              </a:rPr>
              <a:t>be consistent with state law</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lvl="0" indent="0" algn="r">
              <a:buNone/>
            </a:pPr>
            <a:r>
              <a:rPr lang="en-US" sz="1800" i="1" dirty="0" smtClean="0">
                <a:solidFill>
                  <a:srgbClr val="FF0000"/>
                </a:solidFill>
                <a:latin typeface="Times New Roman" panose="02020603050405020304" pitchFamily="18" charset="0"/>
                <a:cs typeface="Times New Roman" panose="02020603050405020304" pitchFamily="18" charset="0"/>
              </a:rPr>
              <a:t>Legal Update</a:t>
            </a:r>
            <a:endParaRPr lang="en-US" sz="1800" i="1" dirty="0">
              <a:solidFill>
                <a:srgbClr val="FF0000"/>
              </a:solidFill>
              <a:latin typeface="Times New Roman" panose="02020603050405020304" pitchFamily="18" charset="0"/>
              <a:cs typeface="Times New Roman" panose="02020603050405020304" pitchFamily="18" charset="0"/>
            </a:endParaRP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22</a:t>
            </a:fld>
            <a:endParaRPr lang="en-US" dirty="0"/>
          </a:p>
        </p:txBody>
      </p:sp>
    </p:spTree>
    <p:extLst>
      <p:ext uri="{BB962C8B-B14F-4D97-AF65-F5344CB8AC3E}">
        <p14:creationId xmlns:p14="http://schemas.microsoft.com/office/powerpoint/2010/main" val="4091676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16</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XV, Section 6 (p. 44)</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Public Utility Franchise Legal Update</a:t>
            </a:r>
            <a:endParaRPr lang="en-US" sz="1600" dirty="0" smtClean="0">
              <a:solidFill>
                <a:srgbClr val="FF0000"/>
              </a:solidFill>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provisions </a:t>
            </a:r>
            <a:r>
              <a:rPr lang="en-US" sz="3200" dirty="0">
                <a:latin typeface="Times New Roman" panose="02020603050405020304" pitchFamily="18" charset="0"/>
                <a:cs typeface="Times New Roman" panose="02020603050405020304" pitchFamily="18" charset="0"/>
              </a:rPr>
              <a:t>relating to the terms and conditions of granting franchises to public utilities, and the notification thereof, </a:t>
            </a:r>
            <a:r>
              <a:rPr lang="en-US" sz="3200" b="1" dirty="0" smtClean="0">
                <a:latin typeface="Times New Roman" panose="02020603050405020304" pitchFamily="18" charset="0"/>
                <a:cs typeface="Times New Roman" panose="02020603050405020304" pitchFamily="18" charset="0"/>
              </a:rPr>
              <a:t>to </a:t>
            </a:r>
            <a:r>
              <a:rPr lang="en-US" sz="3200" b="1" dirty="0">
                <a:latin typeface="Times New Roman" panose="02020603050405020304" pitchFamily="18" charset="0"/>
                <a:cs typeface="Times New Roman" panose="02020603050405020304" pitchFamily="18" charset="0"/>
              </a:rPr>
              <a:t>be consistent with state law</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lvl="0" indent="0" algn="r">
              <a:buNone/>
            </a:pPr>
            <a:endParaRPr lang="en-US" sz="1800" i="1" dirty="0" smtClean="0">
              <a:solidFill>
                <a:srgbClr val="FF0000"/>
              </a:solidFill>
              <a:latin typeface="Times New Roman" panose="02020603050405020304" pitchFamily="18" charset="0"/>
              <a:cs typeface="Times New Roman" panose="02020603050405020304" pitchFamily="18" charset="0"/>
            </a:endParaRP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23</a:t>
            </a:fld>
            <a:endParaRPr lang="en-US" dirty="0"/>
          </a:p>
        </p:txBody>
      </p:sp>
    </p:spTree>
    <p:extLst>
      <p:ext uri="{BB962C8B-B14F-4D97-AF65-F5344CB8AC3E}">
        <p14:creationId xmlns:p14="http://schemas.microsoft.com/office/powerpoint/2010/main" val="3783584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17</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XVII, Section 4 (pp. 47-48)</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rm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Claims Against the City Legal Update</a:t>
            </a:r>
            <a:endParaRPr lang="en-US" sz="1600" dirty="0" smtClean="0">
              <a:solidFill>
                <a:srgbClr val="FF0000"/>
              </a:solidFill>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provisions </a:t>
            </a:r>
            <a:r>
              <a:rPr lang="en-US" sz="3200" dirty="0">
                <a:latin typeface="Times New Roman" panose="02020603050405020304" pitchFamily="18" charset="0"/>
                <a:cs typeface="Times New Roman" panose="02020603050405020304" pitchFamily="18" charset="0"/>
              </a:rPr>
              <a:t>relating to claims against the City </a:t>
            </a: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update terminology and clarify substantive requirements of any written notices of personal injury or death submitted to the City. </a:t>
            </a: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r">
              <a:buNone/>
            </a:pPr>
            <a:r>
              <a:rPr lang="en-US" sz="1800" i="1" dirty="0" smtClean="0">
                <a:solidFill>
                  <a:srgbClr val="FF0000"/>
                </a:solidFill>
                <a:latin typeface="Times New Roman" panose="02020603050405020304" pitchFamily="18" charset="0"/>
                <a:cs typeface="Times New Roman" panose="02020603050405020304" pitchFamily="18" charset="0"/>
              </a:rPr>
              <a:t>Legal Update</a:t>
            </a:r>
            <a:endParaRPr lang="en-US" sz="1800" i="1"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24</a:t>
            </a:fld>
            <a:endParaRPr lang="en-US" dirty="0"/>
          </a:p>
        </p:txBody>
      </p:sp>
    </p:spTree>
    <p:extLst>
      <p:ext uri="{BB962C8B-B14F-4D97-AF65-F5344CB8AC3E}">
        <p14:creationId xmlns:p14="http://schemas.microsoft.com/office/powerpoint/2010/main" val="2404016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18</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XVII, Section 14 (p. 52)</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rm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Liability Coverage of City Officials Legal Update</a:t>
            </a:r>
            <a:endParaRPr lang="en-US" sz="1600" dirty="0" smtClean="0">
              <a:solidFill>
                <a:srgbClr val="FF0000"/>
              </a:solidFill>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provisions </a:t>
            </a:r>
            <a:r>
              <a:rPr lang="en-US" sz="3200" dirty="0">
                <a:latin typeface="Times New Roman" panose="02020603050405020304" pitchFamily="18" charset="0"/>
                <a:cs typeface="Times New Roman" panose="02020603050405020304" pitchFamily="18" charset="0"/>
              </a:rPr>
              <a:t>to exclude liability coverage by the City on claims arising out of the criminal conduct of city officials and any claim that is excluded from coverage under a policy of insurance of the City</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lvl="0" indent="0" algn="r">
              <a:buNone/>
            </a:pPr>
            <a:r>
              <a:rPr lang="en-US" sz="1800" i="1" dirty="0" smtClean="0">
                <a:solidFill>
                  <a:srgbClr val="FF0000"/>
                </a:solidFill>
                <a:latin typeface="Times New Roman" panose="02020603050405020304" pitchFamily="18" charset="0"/>
                <a:cs typeface="Times New Roman" panose="02020603050405020304" pitchFamily="18" charset="0"/>
              </a:rPr>
              <a:t>Legal Update</a:t>
            </a:r>
            <a:endParaRPr lang="en-US" sz="1800" i="1" dirty="0">
              <a:solidFill>
                <a:srgbClr val="FF0000"/>
              </a:solidFill>
              <a:latin typeface="Times New Roman" panose="02020603050405020304" pitchFamily="18" charset="0"/>
              <a:cs typeface="Times New Roman" panose="02020603050405020304" pitchFamily="18" charset="0"/>
            </a:endParaRP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25</a:t>
            </a:fld>
            <a:endParaRPr lang="en-US" dirty="0"/>
          </a:p>
        </p:txBody>
      </p:sp>
    </p:spTree>
    <p:extLst>
      <p:ext uri="{BB962C8B-B14F-4D97-AF65-F5344CB8AC3E}">
        <p14:creationId xmlns:p14="http://schemas.microsoft.com/office/powerpoint/2010/main" val="14185596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19</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Global Updates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3600" i="1" dirty="0" smtClean="0">
                <a:solidFill>
                  <a:srgbClr val="FF0000"/>
                </a:solidFill>
                <a:latin typeface="Times New Roman" panose="02020603050405020304" pitchFamily="18" charset="0"/>
                <a:cs typeface="Times New Roman" panose="02020603050405020304" pitchFamily="18" charset="0"/>
              </a:rPr>
              <a:t>Global Linguistic and Other </a:t>
            </a:r>
            <a:r>
              <a:rPr lang="en-US" sz="3600" i="1" dirty="0" err="1" smtClean="0">
                <a:solidFill>
                  <a:srgbClr val="FF0000"/>
                </a:solidFill>
                <a:latin typeface="Times New Roman" panose="02020603050405020304" pitchFamily="18" charset="0"/>
                <a:cs typeface="Times New Roman" panose="02020603050405020304" pitchFamily="18" charset="0"/>
              </a:rPr>
              <a:t>Nonsubstantive</a:t>
            </a:r>
            <a:r>
              <a:rPr lang="en-US" sz="3600" i="1" dirty="0" smtClean="0">
                <a:solidFill>
                  <a:srgbClr val="FF0000"/>
                </a:solidFill>
                <a:latin typeface="Times New Roman" panose="02020603050405020304" pitchFamily="18" charset="0"/>
                <a:cs typeface="Times New Roman" panose="02020603050405020304" pitchFamily="18" charset="0"/>
              </a:rPr>
              <a:t> Changes</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lvl="1" algn="just"/>
            <a:r>
              <a:rPr lang="en-US" sz="3600" dirty="0" smtClean="0">
                <a:latin typeface="Times New Roman" panose="02020603050405020304" pitchFamily="18" charset="0"/>
                <a:cs typeface="Times New Roman" panose="02020603050405020304" pitchFamily="18" charset="0"/>
              </a:rPr>
              <a:t>Gender Neutrality</a:t>
            </a:r>
          </a:p>
          <a:p>
            <a:pPr marL="457200" lvl="1" indent="0" algn="just">
              <a:buNone/>
            </a:pPr>
            <a:endParaRPr lang="en-US" sz="3600" dirty="0" smtClean="0">
              <a:latin typeface="Times New Roman" panose="02020603050405020304" pitchFamily="18" charset="0"/>
              <a:cs typeface="Times New Roman" panose="02020603050405020304" pitchFamily="18" charset="0"/>
            </a:endParaRPr>
          </a:p>
          <a:p>
            <a:pPr lvl="1" algn="just"/>
            <a:r>
              <a:rPr lang="en-US" sz="3600" dirty="0" smtClean="0">
                <a:latin typeface="Times New Roman" panose="02020603050405020304" pitchFamily="18" charset="0"/>
                <a:cs typeface="Times New Roman" panose="02020603050405020304" pitchFamily="18" charset="0"/>
              </a:rPr>
              <a:t>Correction of obsolete and incorrect citations, references, titles, and correction of typographical errors</a:t>
            </a:r>
            <a:endParaRPr lang="en-US" sz="7200" dirty="0" smtClean="0"/>
          </a:p>
          <a:p>
            <a:pPr marL="914400" lvl="2" indent="0">
              <a:buNone/>
            </a:pPr>
            <a:endParaRPr lang="en-US" sz="2600" dirty="0" smtClean="0"/>
          </a:p>
          <a:p>
            <a:pPr marL="914400" lvl="2" indent="0">
              <a:buNone/>
            </a:pPr>
            <a:endParaRPr lang="en-US" sz="2600" dirty="0" smtClean="0"/>
          </a:p>
          <a:p>
            <a:pPr marL="3657600" lvl="8" indent="0" algn="r">
              <a:buNone/>
            </a:pPr>
            <a:r>
              <a:rPr lang="en-US" i="1" dirty="0">
                <a:solidFill>
                  <a:srgbClr val="FF0000"/>
                </a:solidFill>
                <a:latin typeface="Times New Roman" panose="02020603050405020304" pitchFamily="18" charset="0"/>
                <a:cs typeface="Times New Roman" panose="02020603050405020304" pitchFamily="18" charset="0"/>
              </a:rPr>
              <a:t>Legal Update</a:t>
            </a:r>
          </a:p>
          <a:p>
            <a:pPr marL="914400" lvl="2" indent="0">
              <a:buNone/>
            </a:pPr>
            <a:endParaRPr lang="en-US" sz="2600" dirty="0" smtClean="0"/>
          </a:p>
          <a:p>
            <a:pPr marL="457200" lvl="1" indent="0" algn="r">
              <a:buNone/>
            </a:pPr>
            <a:r>
              <a:rPr lang="en-US" sz="3000" dirty="0"/>
              <a:t>	</a:t>
            </a:r>
            <a:endParaRPr lang="en-US" sz="1900" i="1" dirty="0">
              <a:solidFill>
                <a:srgbClr val="FF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26</a:t>
            </a:fld>
            <a:endParaRPr lang="en-US" dirty="0"/>
          </a:p>
        </p:txBody>
      </p:sp>
    </p:spTree>
    <p:extLst>
      <p:ext uri="{BB962C8B-B14F-4D97-AF65-F5344CB8AC3E}">
        <p14:creationId xmlns:p14="http://schemas.microsoft.com/office/powerpoint/2010/main" val="3045556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480" y="1325563"/>
            <a:ext cx="10942320" cy="4667251"/>
          </a:xfrm>
        </p:spPr>
        <p:txBody>
          <a:bodyPr>
            <a:noAutofit/>
          </a:bodyPr>
          <a:lstStyle/>
          <a:p>
            <a:pPr marL="914400" lvl="2" indent="0">
              <a:buNone/>
            </a:pPr>
            <a:endParaRPr lang="en-US" sz="3300" dirty="0" smtClean="0"/>
          </a:p>
          <a:p>
            <a:pPr marL="914400" lvl="2" indent="0">
              <a:buNone/>
            </a:pPr>
            <a:endParaRPr lang="en-US" sz="3300" dirty="0" smtClean="0"/>
          </a:p>
          <a:p>
            <a:pPr marL="914400" lvl="2" indent="0" algn="ctr">
              <a:buNone/>
            </a:pPr>
            <a:r>
              <a:rPr lang="en-US" sz="6600" dirty="0" smtClean="0">
                <a:solidFill>
                  <a:schemeClr val="accent2"/>
                </a:solidFill>
                <a:effectLst>
                  <a:outerShdw blurRad="38100" dist="38100" dir="2700000" algn="tl">
                    <a:srgbClr val="000000">
                      <a:alpha val="43137"/>
                    </a:srgbClr>
                  </a:outerShdw>
                </a:effectLst>
              </a:rPr>
              <a:t>High Priority </a:t>
            </a:r>
          </a:p>
          <a:p>
            <a:pPr marL="914400" lvl="2" indent="0" algn="ctr">
              <a:buNone/>
            </a:pPr>
            <a:r>
              <a:rPr lang="en-US" sz="6600" dirty="0" smtClean="0">
                <a:solidFill>
                  <a:schemeClr val="accent2"/>
                </a:solidFill>
                <a:effectLst>
                  <a:outerShdw blurRad="38100" dist="38100" dir="2700000" algn="tl">
                    <a:srgbClr val="000000">
                      <a:alpha val="43137"/>
                    </a:srgbClr>
                  </a:outerShdw>
                </a:effectLst>
              </a:rPr>
              <a:t>Amendments</a:t>
            </a:r>
          </a:p>
          <a:p>
            <a:pPr lvl="2"/>
            <a:endParaRPr lang="en-US" sz="2600" dirty="0" smtClean="0"/>
          </a:p>
          <a:p>
            <a:pPr lvl="2"/>
            <a:endParaRPr lang="en-US" sz="2600" dirty="0" smtClean="0"/>
          </a:p>
          <a:p>
            <a:pPr marL="914400" lvl="2" indent="0">
              <a:buNone/>
            </a:pPr>
            <a:endParaRPr lang="en-US" sz="2600" dirty="0" smtClean="0"/>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2" name="Slide Number Placeholder 1"/>
          <p:cNvSpPr>
            <a:spLocks noGrp="1"/>
          </p:cNvSpPr>
          <p:nvPr>
            <p:ph type="sldNum" sz="quarter" idx="12"/>
          </p:nvPr>
        </p:nvSpPr>
        <p:spPr/>
        <p:txBody>
          <a:bodyPr/>
          <a:lstStyle/>
          <a:p>
            <a:fld id="{73599DF2-4910-46E9-A880-E2A2C89649D4}" type="slidenum">
              <a:rPr lang="en-US" smtClean="0"/>
              <a:t>27</a:t>
            </a:fld>
            <a:endParaRPr lang="en-US" dirty="0"/>
          </a:p>
        </p:txBody>
      </p:sp>
    </p:spTree>
    <p:extLst>
      <p:ext uri="{BB962C8B-B14F-4D97-AF65-F5344CB8AC3E}">
        <p14:creationId xmlns:p14="http://schemas.microsoft.com/office/powerpoint/2010/main" val="22043100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20</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III, Section 1(C) (p. 5)</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fontScale="62500" lnSpcReduction="20000"/>
          </a:bodyPr>
          <a:lstStyle/>
          <a:p>
            <a:pPr marL="457200" lvl="1" indent="0" algn="ctr">
              <a:buNone/>
            </a:pPr>
            <a:r>
              <a:rPr lang="en-US" sz="4600" i="1" dirty="0" smtClean="0">
                <a:solidFill>
                  <a:schemeClr val="accent2"/>
                </a:solidFill>
                <a:latin typeface="Times New Roman" panose="02020603050405020304" pitchFamily="18" charset="0"/>
                <a:cs typeface="Times New Roman" panose="02020603050405020304" pitchFamily="18" charset="0"/>
              </a:rPr>
              <a:t>Residential requirements for persons running for a seat on Council</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4300" dirty="0" smtClean="0">
                <a:latin typeface="Times New Roman" panose="02020603050405020304" pitchFamily="18" charset="0"/>
                <a:cs typeface="Times New Roman" panose="02020603050405020304" pitchFamily="18" charset="0"/>
              </a:rPr>
              <a:t>Amend Charter to change the residency requirements for persons running for Council:</a:t>
            </a:r>
          </a:p>
          <a:p>
            <a:pPr marL="457200" lvl="1" indent="0" algn="just">
              <a:buNone/>
            </a:pPr>
            <a:endParaRPr lang="en-US" sz="4300" dirty="0">
              <a:latin typeface="Times New Roman" panose="02020603050405020304" pitchFamily="18" charset="0"/>
              <a:cs typeface="Times New Roman" panose="02020603050405020304" pitchFamily="18" charset="0"/>
            </a:endParaRPr>
          </a:p>
          <a:p>
            <a:pPr lvl="1" algn="just"/>
            <a:r>
              <a:rPr lang="en-US" sz="4300" b="1" dirty="0" smtClean="0">
                <a:latin typeface="Times New Roman" panose="02020603050405020304" pitchFamily="18" charset="0"/>
                <a:cs typeface="Times New Roman" panose="02020603050405020304" pitchFamily="18" charset="0"/>
              </a:rPr>
              <a:t>[Current Provision] </a:t>
            </a:r>
            <a:r>
              <a:rPr lang="en-US" sz="4300" dirty="0" smtClean="0">
                <a:latin typeface="Times New Roman" panose="02020603050405020304" pitchFamily="18" charset="0"/>
                <a:cs typeface="Times New Roman" panose="02020603050405020304" pitchFamily="18" charset="0"/>
              </a:rPr>
              <a:t>the candidate reside within the Council district at the time of his or her nomination</a:t>
            </a:r>
          </a:p>
          <a:p>
            <a:pPr lvl="1" algn="just"/>
            <a:endParaRPr lang="en-US" sz="4300" dirty="0" smtClean="0">
              <a:latin typeface="Times New Roman" panose="02020603050405020304" pitchFamily="18" charset="0"/>
              <a:cs typeface="Times New Roman" panose="02020603050405020304" pitchFamily="18" charset="0"/>
            </a:endParaRPr>
          </a:p>
          <a:p>
            <a:pPr lvl="1" algn="just"/>
            <a:r>
              <a:rPr lang="en-US" sz="4300" b="1" dirty="0" smtClean="0">
                <a:latin typeface="Times New Roman" panose="02020603050405020304" pitchFamily="18" charset="0"/>
                <a:cs typeface="Times New Roman" panose="02020603050405020304" pitchFamily="18" charset="0"/>
              </a:rPr>
              <a:t>[Proposed Provision] </a:t>
            </a:r>
            <a:r>
              <a:rPr lang="en-US" sz="4300" dirty="0" smtClean="0">
                <a:latin typeface="Times New Roman" panose="02020603050405020304" pitchFamily="18" charset="0"/>
                <a:cs typeface="Times New Roman" panose="02020603050405020304" pitchFamily="18" charset="0"/>
              </a:rPr>
              <a:t>the </a:t>
            </a:r>
            <a:r>
              <a:rPr lang="en-US" sz="4300" dirty="0">
                <a:latin typeface="Times New Roman" panose="02020603050405020304" pitchFamily="18" charset="0"/>
                <a:cs typeface="Times New Roman" panose="02020603050405020304" pitchFamily="18" charset="0"/>
              </a:rPr>
              <a:t>candidate reside for a minimum of one year in the Council district at the time of his or her election or appointment.</a:t>
            </a:r>
            <a:endParaRPr lang="en-US" sz="4300" dirty="0" smtClean="0">
              <a:latin typeface="Times New Roman" panose="02020603050405020304" pitchFamily="18" charset="0"/>
              <a:cs typeface="Times New Roman" panose="02020603050405020304" pitchFamily="18" charset="0"/>
            </a:endParaRPr>
          </a:p>
          <a:p>
            <a:pPr marL="914400" lvl="2" indent="0">
              <a:buNone/>
            </a:pPr>
            <a:endParaRPr lang="en-US" sz="2600" dirty="0" smtClean="0"/>
          </a:p>
          <a:p>
            <a:pPr marL="914400" lvl="2" indent="0">
              <a:buNone/>
            </a:pPr>
            <a:endParaRPr lang="en-US" sz="2600" dirty="0" smtClean="0"/>
          </a:p>
          <a:p>
            <a:pPr marL="914400" lvl="2" indent="0">
              <a:buNone/>
            </a:pPr>
            <a:endParaRPr lang="en-US" sz="2600" dirty="0" smtClean="0"/>
          </a:p>
          <a:p>
            <a:pPr marL="457200" lvl="1" indent="0" algn="r">
              <a:buNone/>
            </a:pPr>
            <a:r>
              <a:rPr lang="en-US" sz="3000" dirty="0"/>
              <a:t>	</a:t>
            </a:r>
            <a:endParaRPr lang="en-US" sz="3000" dirty="0" smtClean="0"/>
          </a:p>
          <a:p>
            <a:pPr marL="457200" lvl="1" indent="0" algn="r">
              <a:buNone/>
            </a:pPr>
            <a:r>
              <a:rPr lang="en-US" i="1" dirty="0" smtClean="0">
                <a:solidFill>
                  <a:schemeClr val="accent2"/>
                </a:solidFill>
                <a:latin typeface="Times New Roman" panose="02020603050405020304" pitchFamily="18" charset="0"/>
                <a:cs typeface="Times New Roman" panose="02020603050405020304" pitchFamily="18" charset="0"/>
              </a:rPr>
              <a:t>High Priority</a:t>
            </a:r>
            <a:endParaRPr lang="en-US" i="1" dirty="0">
              <a:solidFill>
                <a:schemeClr val="accent2"/>
              </a:solidFill>
              <a:latin typeface="Times New Roman" panose="02020603050405020304" pitchFamily="18" charset="0"/>
              <a:cs typeface="Times New Roman" panose="02020603050405020304" pitchFamily="18" charset="0"/>
            </a:endParaRPr>
          </a:p>
          <a:p>
            <a:pPr marL="457200" lvl="1" indent="0" algn="r">
              <a:buNone/>
            </a:pP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28</a:t>
            </a:fld>
            <a:endParaRPr lang="en-US" dirty="0"/>
          </a:p>
        </p:txBody>
      </p:sp>
    </p:spTree>
    <p:extLst>
      <p:ext uri="{BB962C8B-B14F-4D97-AF65-F5344CB8AC3E}">
        <p14:creationId xmlns:p14="http://schemas.microsoft.com/office/powerpoint/2010/main" val="8742034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21</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III, Section 1(D) (pp. 5-6)</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447473"/>
          </a:xfrm>
        </p:spPr>
        <p:txBody>
          <a:bodyPr>
            <a:noAutofit/>
          </a:bodyPr>
          <a:lstStyle/>
          <a:p>
            <a:pPr marL="457200" lvl="1" indent="0" algn="ctr">
              <a:buNone/>
            </a:pPr>
            <a:r>
              <a:rPr lang="en-US" i="1" dirty="0" smtClean="0">
                <a:solidFill>
                  <a:schemeClr val="accent2"/>
                </a:solidFill>
                <a:latin typeface="Times New Roman" panose="02020603050405020304" pitchFamily="18" charset="0"/>
                <a:cs typeface="Times New Roman" panose="02020603050405020304" pitchFamily="18" charset="0"/>
              </a:rPr>
              <a:t>Eligibility </a:t>
            </a:r>
            <a:r>
              <a:rPr lang="en-US" i="1" dirty="0">
                <a:solidFill>
                  <a:schemeClr val="accent2"/>
                </a:solidFill>
                <a:latin typeface="Times New Roman" panose="02020603050405020304" pitchFamily="18" charset="0"/>
                <a:cs typeface="Times New Roman" panose="02020603050405020304" pitchFamily="18" charset="0"/>
              </a:rPr>
              <a:t>R</a:t>
            </a:r>
            <a:r>
              <a:rPr lang="en-US" i="1" dirty="0" smtClean="0">
                <a:solidFill>
                  <a:schemeClr val="accent2"/>
                </a:solidFill>
                <a:latin typeface="Times New Roman" panose="02020603050405020304" pitchFamily="18" charset="0"/>
                <a:cs typeface="Times New Roman" panose="02020603050405020304" pitchFamily="18" charset="0"/>
              </a:rPr>
              <a:t>equirements for </a:t>
            </a:r>
            <a:r>
              <a:rPr lang="en-US" i="1" dirty="0">
                <a:solidFill>
                  <a:schemeClr val="accent2"/>
                </a:solidFill>
                <a:latin typeface="Times New Roman" panose="02020603050405020304" pitchFamily="18" charset="0"/>
                <a:cs typeface="Times New Roman" panose="02020603050405020304" pitchFamily="18" charset="0"/>
              </a:rPr>
              <a:t>M</a:t>
            </a:r>
            <a:r>
              <a:rPr lang="en-US" i="1" dirty="0" smtClean="0">
                <a:solidFill>
                  <a:schemeClr val="accent2"/>
                </a:solidFill>
                <a:latin typeface="Times New Roman" panose="02020603050405020304" pitchFamily="18" charset="0"/>
                <a:cs typeface="Times New Roman" panose="02020603050405020304" pitchFamily="18" charset="0"/>
              </a:rPr>
              <a:t>embers of Council Who </a:t>
            </a:r>
            <a:r>
              <a:rPr lang="en-US" i="1" dirty="0">
                <a:solidFill>
                  <a:schemeClr val="accent2"/>
                </a:solidFill>
                <a:latin typeface="Times New Roman" panose="02020603050405020304" pitchFamily="18" charset="0"/>
                <a:cs typeface="Times New Roman" panose="02020603050405020304" pitchFamily="18" charset="0"/>
              </a:rPr>
              <a:t>H</a:t>
            </a:r>
            <a:r>
              <a:rPr lang="en-US" i="1" dirty="0" smtClean="0">
                <a:solidFill>
                  <a:schemeClr val="accent2"/>
                </a:solidFill>
                <a:latin typeface="Times New Roman" panose="02020603050405020304" pitchFamily="18" charset="0"/>
                <a:cs typeface="Times New Roman" panose="02020603050405020304" pitchFamily="18" charset="0"/>
              </a:rPr>
              <a:t>ave “Termed </a:t>
            </a:r>
            <a:r>
              <a:rPr lang="en-US" i="1" dirty="0">
                <a:solidFill>
                  <a:schemeClr val="accent2"/>
                </a:solidFill>
                <a:latin typeface="Times New Roman" panose="02020603050405020304" pitchFamily="18" charset="0"/>
                <a:cs typeface="Times New Roman" panose="02020603050405020304" pitchFamily="18" charset="0"/>
              </a:rPr>
              <a:t>O</a:t>
            </a:r>
            <a:r>
              <a:rPr lang="en-US" i="1" dirty="0" smtClean="0">
                <a:solidFill>
                  <a:schemeClr val="accent2"/>
                </a:solidFill>
                <a:latin typeface="Times New Roman" panose="02020603050405020304" pitchFamily="18" charset="0"/>
                <a:cs typeface="Times New Roman" panose="02020603050405020304" pitchFamily="18" charset="0"/>
              </a:rPr>
              <a:t>ut”</a:t>
            </a:r>
          </a:p>
          <a:p>
            <a:pPr marL="457200" lvl="1" indent="0">
              <a:buNone/>
            </a:pPr>
            <a:endParaRPr lang="en-US" sz="1400" dirty="0" smtClean="0">
              <a:latin typeface="Times New Roman" panose="02020603050405020304" pitchFamily="18" charset="0"/>
              <a:cs typeface="Times New Roman" panose="02020603050405020304" pitchFamily="18" charset="0"/>
            </a:endParaRPr>
          </a:p>
          <a:p>
            <a:pPr marL="457200" lvl="1" indent="0" algn="just">
              <a:buNone/>
            </a:pPr>
            <a:r>
              <a:rPr lang="en-US" dirty="0" smtClean="0">
                <a:latin typeface="Times New Roman" panose="02020603050405020304" pitchFamily="18" charset="0"/>
                <a:cs typeface="Times New Roman" panose="02020603050405020304" pitchFamily="18" charset="0"/>
              </a:rPr>
              <a:t>Amend Charter to change the eligibility requirements </a:t>
            </a:r>
            <a:r>
              <a:rPr lang="en-US" dirty="0">
                <a:latin typeface="Times New Roman" panose="02020603050405020304" pitchFamily="18" charset="0"/>
                <a:cs typeface="Times New Roman" panose="02020603050405020304" pitchFamily="18" charset="0"/>
              </a:rPr>
              <a:t>for a person serving as a member of Council, including Mayor, </a:t>
            </a:r>
            <a:r>
              <a:rPr lang="en-US" b="1" dirty="0">
                <a:latin typeface="Times New Roman" panose="02020603050405020304" pitchFamily="18" charset="0"/>
                <a:cs typeface="Times New Roman" panose="02020603050405020304" pitchFamily="18" charset="0"/>
              </a:rPr>
              <a:t>for three consecutive terms </a:t>
            </a:r>
            <a:r>
              <a:rPr lang="en-US" dirty="0">
                <a:latin typeface="Times New Roman" panose="02020603050405020304" pitchFamily="18" charset="0"/>
                <a:cs typeface="Times New Roman" panose="02020603050405020304" pitchFamily="18" charset="0"/>
              </a:rPr>
              <a:t>so </a:t>
            </a:r>
            <a:r>
              <a:rPr lang="en-US" dirty="0" smtClean="0">
                <a:latin typeface="Times New Roman" panose="02020603050405020304" pitchFamily="18" charset="0"/>
                <a:cs typeface="Times New Roman" panose="02020603050405020304" pitchFamily="18" charset="0"/>
              </a:rPr>
              <a:t>that:</a:t>
            </a:r>
          </a:p>
          <a:p>
            <a:pPr marL="457200" lvl="1" indent="0" algn="just">
              <a:buNone/>
            </a:pPr>
            <a:endParaRPr lang="en-US" sz="1200" dirty="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or she is not eligible to serve in any capacity on Council until at least one complete term of the office for which </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or she was elected or appointed has elapsed, and </a:t>
            </a:r>
            <a:endParaRPr lang="en-US" dirty="0" smtClean="0">
              <a:latin typeface="Times New Roman" panose="02020603050405020304" pitchFamily="18" charset="0"/>
              <a:cs typeface="Times New Roman" panose="02020603050405020304" pitchFamily="18" charset="0"/>
            </a:endParaRPr>
          </a:p>
          <a:p>
            <a:pPr lvl="1" algn="just"/>
            <a:endParaRPr lang="en-US" sz="1400" dirty="0">
              <a:latin typeface="Times New Roman" panose="02020603050405020304" pitchFamily="18" charset="0"/>
              <a:cs typeface="Times New Roman" panose="02020603050405020304" pitchFamily="18" charset="0"/>
            </a:endParaRPr>
          </a:p>
          <a:p>
            <a:pPr lvl="1"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definition of “term” is consistent with state law and is to include partial terms that are a minimum of 364 days. </a:t>
            </a:r>
            <a:endParaRPr lang="en-US" dirty="0" smtClean="0">
              <a:latin typeface="Times New Roman" panose="02020603050405020304" pitchFamily="18" charset="0"/>
              <a:cs typeface="Times New Roman" panose="02020603050405020304" pitchFamily="18" charset="0"/>
            </a:endParaRPr>
          </a:p>
          <a:p>
            <a:pPr marL="914400" lvl="2" indent="0">
              <a:buNone/>
            </a:pPr>
            <a:endParaRPr lang="en-US" sz="2600" dirty="0" smtClean="0"/>
          </a:p>
          <a:p>
            <a:pPr marL="914400" lvl="2" indent="0" algn="r">
              <a:buNone/>
            </a:pPr>
            <a:r>
              <a:rPr lang="en-US" sz="1500" i="1" dirty="0">
                <a:solidFill>
                  <a:schemeClr val="accent2"/>
                </a:solidFill>
                <a:latin typeface="Times New Roman" panose="02020603050405020304" pitchFamily="18" charset="0"/>
                <a:cs typeface="Times New Roman" panose="02020603050405020304" pitchFamily="18" charset="0"/>
              </a:rPr>
              <a:t>High Priority</a:t>
            </a:r>
          </a:p>
          <a:p>
            <a:pPr marL="914400" lvl="2" indent="0">
              <a:buNone/>
            </a:pPr>
            <a:endParaRPr lang="en-US" sz="2600" dirty="0" smtClean="0"/>
          </a:p>
          <a:p>
            <a:pPr marL="914400" lvl="2" indent="0">
              <a:buNone/>
            </a:pPr>
            <a:endParaRPr lang="en-US" sz="2600" dirty="0" smtClean="0"/>
          </a:p>
          <a:p>
            <a:pPr marL="457200" lvl="1" indent="0">
              <a:buNone/>
            </a:pPr>
            <a:r>
              <a:rPr lang="en-US" sz="3000" dirty="0"/>
              <a:t>	</a:t>
            </a:r>
          </a:p>
          <a:p>
            <a:pPr marL="457200" lvl="1" indent="0">
              <a:buNone/>
            </a:pPr>
            <a:endParaRPr lang="en-US" sz="3000" dirty="0"/>
          </a:p>
          <a:p>
            <a:pPr marL="457200" lvl="1" indent="0">
              <a:buNone/>
            </a:pPr>
            <a:endParaRPr lang="en-US" sz="3000" dirty="0"/>
          </a:p>
          <a:p>
            <a:pPr marL="457200" lvl="1" indent="0" algn="r">
              <a:buNone/>
            </a:pP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29</a:t>
            </a:fld>
            <a:endParaRPr lang="en-US" dirty="0"/>
          </a:p>
        </p:txBody>
      </p:sp>
    </p:spTree>
    <p:extLst>
      <p:ext uri="{BB962C8B-B14F-4D97-AF65-F5344CB8AC3E}">
        <p14:creationId xmlns:p14="http://schemas.microsoft.com/office/powerpoint/2010/main" val="3015704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PROCESS</a:t>
            </a:r>
            <a:endParaRPr lang="en-US" sz="32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667251"/>
          </a:xfrm>
        </p:spPr>
        <p:txBody>
          <a:bodyPr>
            <a:noAutofit/>
          </a:bodyPr>
          <a:lstStyle/>
          <a:p>
            <a:pPr marL="914400" lvl="2" indent="0" algn="just">
              <a:buNone/>
            </a:pPr>
            <a:r>
              <a:rPr lang="en-US" sz="3300" dirty="0">
                <a:latin typeface="Times New Roman" panose="02020603050405020304" pitchFamily="18" charset="0"/>
                <a:cs typeface="Times New Roman" panose="02020603050405020304" pitchFamily="18" charset="0"/>
              </a:rPr>
              <a:t>The </a:t>
            </a:r>
            <a:r>
              <a:rPr lang="en-US" sz="3300" dirty="0" smtClean="0">
                <a:latin typeface="Times New Roman" panose="02020603050405020304" pitchFamily="18" charset="0"/>
                <a:cs typeface="Times New Roman" panose="02020603050405020304" pitchFamily="18" charset="0"/>
              </a:rPr>
              <a:t>amendments that were considered by the CRC were </a:t>
            </a:r>
            <a:r>
              <a:rPr lang="en-US" sz="3300" dirty="0">
                <a:latin typeface="Times New Roman" panose="02020603050405020304" pitchFamily="18" charset="0"/>
                <a:cs typeface="Times New Roman" panose="02020603050405020304" pitchFamily="18" charset="0"/>
              </a:rPr>
              <a:t>received from the following sources</a:t>
            </a:r>
            <a:r>
              <a:rPr lang="en-US" sz="3300" dirty="0" smtClean="0">
                <a:latin typeface="Times New Roman" panose="02020603050405020304" pitchFamily="18" charset="0"/>
                <a:cs typeface="Times New Roman" panose="02020603050405020304" pitchFamily="18" charset="0"/>
              </a:rPr>
              <a:t>:</a:t>
            </a:r>
          </a:p>
          <a:p>
            <a:pPr marL="914400" lvl="2" indent="0">
              <a:buNone/>
            </a:pPr>
            <a:endParaRPr lang="en-US" sz="3300" dirty="0">
              <a:latin typeface="Times New Roman" panose="02020603050405020304" pitchFamily="18" charset="0"/>
              <a:cs typeface="Times New Roman" panose="02020603050405020304" pitchFamily="18" charset="0"/>
            </a:endParaRPr>
          </a:p>
          <a:p>
            <a:pPr lvl="3"/>
            <a:r>
              <a:rPr lang="en-US" sz="3300" dirty="0">
                <a:latin typeface="Times New Roman" panose="02020603050405020304" pitchFamily="18" charset="0"/>
                <a:cs typeface="Times New Roman" panose="02020603050405020304" pitchFamily="18" charset="0"/>
              </a:rPr>
              <a:t>Individual Council Members</a:t>
            </a:r>
          </a:p>
          <a:p>
            <a:pPr lvl="3"/>
            <a:r>
              <a:rPr lang="en-US" sz="3300" dirty="0" smtClean="0">
                <a:latin typeface="Times New Roman" panose="02020603050405020304" pitchFamily="18" charset="0"/>
                <a:cs typeface="Times New Roman" panose="02020603050405020304" pitchFamily="18" charset="0"/>
              </a:rPr>
              <a:t>Office </a:t>
            </a:r>
            <a:r>
              <a:rPr lang="en-US" sz="3300" dirty="0">
                <a:latin typeface="Times New Roman" panose="02020603050405020304" pitchFamily="18" charset="0"/>
                <a:cs typeface="Times New Roman" panose="02020603050405020304" pitchFamily="18" charset="0"/>
              </a:rPr>
              <a:t>of the City Attorney</a:t>
            </a:r>
          </a:p>
          <a:p>
            <a:pPr lvl="3"/>
            <a:r>
              <a:rPr lang="en-US" sz="3300" dirty="0" smtClean="0">
                <a:latin typeface="Times New Roman" panose="02020603050405020304" pitchFamily="18" charset="0"/>
                <a:cs typeface="Times New Roman" panose="02020603050405020304" pitchFamily="18" charset="0"/>
              </a:rPr>
              <a:t>City Staff</a:t>
            </a:r>
          </a:p>
          <a:p>
            <a:pPr lvl="3"/>
            <a:r>
              <a:rPr lang="en-US" sz="3300" dirty="0" smtClean="0">
                <a:latin typeface="Times New Roman" panose="02020603050405020304" pitchFamily="18" charset="0"/>
                <a:cs typeface="Times New Roman" panose="02020603050405020304" pitchFamily="18" charset="0"/>
              </a:rPr>
              <a:t>Individual Members of the Charter Review Committee</a:t>
            </a:r>
          </a:p>
          <a:p>
            <a:pPr lvl="3"/>
            <a:r>
              <a:rPr lang="en-US" sz="3300" dirty="0" smtClean="0">
                <a:latin typeface="Times New Roman" panose="02020603050405020304" pitchFamily="18" charset="0"/>
                <a:cs typeface="Times New Roman" panose="02020603050405020304" pitchFamily="18" charset="0"/>
              </a:rPr>
              <a:t>Members of the Community</a:t>
            </a:r>
          </a:p>
          <a:p>
            <a:pPr lvl="2"/>
            <a:endParaRPr lang="en-US" sz="2600" dirty="0" smtClean="0"/>
          </a:p>
          <a:p>
            <a:pPr lvl="2"/>
            <a:endParaRPr lang="en-US" sz="2600" dirty="0" smtClean="0"/>
          </a:p>
          <a:p>
            <a:pPr marL="914400" lvl="2" indent="0">
              <a:buNone/>
            </a:pPr>
            <a:endParaRPr lang="en-US" sz="2600" dirty="0" smtClean="0"/>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a:t>
            </a:fld>
            <a:endParaRPr lang="en-US" dirty="0"/>
          </a:p>
        </p:txBody>
      </p:sp>
    </p:spTree>
    <p:extLst>
      <p:ext uri="{BB962C8B-B14F-4D97-AF65-F5344CB8AC3E}">
        <p14:creationId xmlns:p14="http://schemas.microsoft.com/office/powerpoint/2010/main" val="2074061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22</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III, Section 1(E) (p. 6)</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3200" i="1" dirty="0" smtClean="0">
                <a:solidFill>
                  <a:schemeClr val="accent2"/>
                </a:solidFill>
                <a:latin typeface="Times New Roman" panose="02020603050405020304" pitchFamily="18" charset="0"/>
                <a:cs typeface="Times New Roman" panose="02020603050405020304" pitchFamily="18" charset="0"/>
              </a:rPr>
              <a:t>Eligibility Requirements For Members of Council Who Have Vacated Office During an Unexpired Term</a:t>
            </a:r>
          </a:p>
          <a:p>
            <a:pPr marL="457200" lvl="1" indent="0">
              <a:buNone/>
            </a:pPr>
            <a:endParaRPr lang="en-US" sz="32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to move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Section 1(E) to Section 1(F</a:t>
            </a:r>
            <a:r>
              <a:rPr lang="en-US" sz="3200" dirty="0">
                <a:latin typeface="Times New Roman" panose="02020603050405020304" pitchFamily="18" charset="0"/>
                <a:ea typeface="Calibri" panose="020F0502020204030204" pitchFamily="34" charset="0"/>
                <a:cs typeface="Times New Roman" panose="02020603050405020304" pitchFamily="18" charset="0"/>
              </a:rPr>
              <a:t>) and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be replaced </a:t>
            </a:r>
            <a:r>
              <a:rPr lang="en-US" sz="3200" dirty="0">
                <a:latin typeface="Times New Roman" panose="02020603050405020304" pitchFamily="18" charset="0"/>
                <a:ea typeface="Calibri" panose="020F0502020204030204" pitchFamily="34" charset="0"/>
                <a:cs typeface="Times New Roman" panose="02020603050405020304" pitchFamily="18" charset="0"/>
              </a:rPr>
              <a:t>with a provision that prohibits a Councilmember, including the Mayor, who vacates his or her office prior to the end of the scheduled term from serving again until one complete subsequent term has elapsed.</a:t>
            </a:r>
            <a:endParaRPr lang="en-US" sz="3200" dirty="0" smtClean="0">
              <a:latin typeface="Times New Roman" panose="02020603050405020304" pitchFamily="18" charset="0"/>
              <a:cs typeface="Times New Roman" panose="02020603050405020304" pitchFamily="18" charset="0"/>
            </a:endParaRPr>
          </a:p>
          <a:p>
            <a:pPr marL="914400" lvl="2" indent="0">
              <a:buNone/>
            </a:pPr>
            <a:endParaRPr lang="en-US" sz="2600" dirty="0" smtClean="0"/>
          </a:p>
          <a:p>
            <a:pPr marL="914400" lvl="2" indent="0">
              <a:buNone/>
            </a:pPr>
            <a:endParaRPr lang="en-US" sz="2600" dirty="0" smtClean="0"/>
          </a:p>
          <a:p>
            <a:pPr marL="457200" lvl="1" indent="0" algn="r">
              <a:buNone/>
            </a:pPr>
            <a:r>
              <a:rPr lang="en-US" sz="1500" i="1" dirty="0">
                <a:solidFill>
                  <a:srgbClr val="ED7D31"/>
                </a:solidFill>
                <a:latin typeface="Times New Roman" panose="02020603050405020304" pitchFamily="18" charset="0"/>
                <a:cs typeface="Times New Roman" panose="02020603050405020304" pitchFamily="18" charset="0"/>
              </a:rPr>
              <a:t>High Priority</a:t>
            </a:r>
          </a:p>
          <a:p>
            <a:pPr marL="914400" lvl="2" indent="0" algn="r">
              <a:buNone/>
            </a:pPr>
            <a:endParaRPr lang="en-US" sz="2600" dirty="0"/>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30</a:t>
            </a:fld>
            <a:endParaRPr lang="en-US" dirty="0"/>
          </a:p>
        </p:txBody>
      </p:sp>
    </p:spTree>
    <p:extLst>
      <p:ext uri="{BB962C8B-B14F-4D97-AF65-F5344CB8AC3E}">
        <p14:creationId xmlns:p14="http://schemas.microsoft.com/office/powerpoint/2010/main" val="40627510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23</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III, Section 3 (pp. 6-7)</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2800" i="1" dirty="0" smtClean="0">
                <a:solidFill>
                  <a:schemeClr val="accent2"/>
                </a:solidFill>
                <a:latin typeface="Times New Roman" panose="02020603050405020304" pitchFamily="18" charset="0"/>
                <a:cs typeface="Times New Roman" panose="02020603050405020304" pitchFamily="18" charset="0"/>
              </a:rPr>
              <a:t>City Council Compensation</a:t>
            </a:r>
          </a:p>
          <a:p>
            <a:pPr marL="457200" lvl="1" indent="0">
              <a:buNone/>
            </a:pPr>
            <a:endParaRPr lang="en-US" sz="1400" dirty="0" smtClean="0">
              <a:latin typeface="Times New Roman" panose="02020603050405020304" pitchFamily="18" charset="0"/>
              <a:cs typeface="Times New Roman" panose="02020603050405020304" pitchFamily="18" charset="0"/>
            </a:endParaRPr>
          </a:p>
          <a:p>
            <a:pPr marL="457200" lvl="1" indent="0" algn="just">
              <a:buNone/>
            </a:pPr>
            <a:r>
              <a:rPr lang="en-US" dirty="0" smtClean="0">
                <a:latin typeface="Times New Roman" panose="02020603050405020304" pitchFamily="18" charset="0"/>
                <a:cs typeface="Times New Roman" panose="02020603050405020304" pitchFamily="18" charset="0"/>
              </a:rPr>
              <a:t>Amend Charter to increase </a:t>
            </a:r>
            <a:r>
              <a:rPr lang="en-US" dirty="0">
                <a:latin typeface="Times New Roman" panose="02020603050405020304" pitchFamily="18" charset="0"/>
                <a:cs typeface="Times New Roman" panose="02020603050405020304" pitchFamily="18" charset="0"/>
              </a:rPr>
              <a:t>the compensation for the Mayor and City </a:t>
            </a:r>
            <a:r>
              <a:rPr lang="en-US" dirty="0" smtClean="0">
                <a:latin typeface="Times New Roman" panose="02020603050405020304" pitchFamily="18" charset="0"/>
                <a:cs typeface="Times New Roman" panose="02020603050405020304" pitchFamily="18" charset="0"/>
              </a:rPr>
              <a:t>Council, </a:t>
            </a:r>
            <a:r>
              <a:rPr lang="en-US" b="1" dirty="0" smtClean="0">
                <a:latin typeface="Times New Roman" panose="02020603050405020304" pitchFamily="18" charset="0"/>
                <a:cs typeface="Times New Roman" panose="02020603050405020304" pitchFamily="18" charset="0"/>
              </a:rPr>
              <a:t>effective October 1, 2018</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take into account a consumer price index inflation adjustment since </a:t>
            </a:r>
            <a:r>
              <a:rPr lang="en-US" b="1" dirty="0" smtClean="0">
                <a:latin typeface="Times New Roman" panose="02020603050405020304" pitchFamily="18" charset="0"/>
                <a:cs typeface="Times New Roman" panose="02020603050405020304" pitchFamily="18" charset="0"/>
              </a:rPr>
              <a:t>October </a:t>
            </a:r>
            <a:r>
              <a:rPr lang="en-US" b="1" dirty="0">
                <a:latin typeface="Times New Roman" panose="02020603050405020304" pitchFamily="18" charset="0"/>
                <a:cs typeface="Times New Roman" panose="02020603050405020304" pitchFamily="18" charset="0"/>
              </a:rPr>
              <a:t>of 2000</a:t>
            </a:r>
            <a:r>
              <a:rPr lang="en-US" dirty="0">
                <a:latin typeface="Times New Roman" panose="02020603050405020304" pitchFamily="18" charset="0"/>
                <a:cs typeface="Times New Roman" panose="02020603050405020304" pitchFamily="18" charset="0"/>
              </a:rPr>
              <a:t>, and provide for an ongoing annual inflation adjustment</a:t>
            </a:r>
            <a:r>
              <a:rPr lang="en-US" dirty="0" smtClean="0">
                <a:latin typeface="Times New Roman" panose="02020603050405020304" pitchFamily="18" charset="0"/>
                <a:cs typeface="Times New Roman" panose="02020603050405020304" pitchFamily="18" charset="0"/>
              </a:rPr>
              <a:t>.</a:t>
            </a:r>
          </a:p>
          <a:p>
            <a:pPr marL="457200" lvl="1" indent="0" algn="just">
              <a:buNone/>
            </a:pPr>
            <a:endParaRPr lang="en-US" dirty="0" smtClean="0">
              <a:latin typeface="Times New Roman" panose="02020603050405020304" pitchFamily="18" charset="0"/>
              <a:cs typeface="Times New Roman" panose="02020603050405020304" pitchFamily="18" charset="0"/>
            </a:endParaRPr>
          </a:p>
          <a:p>
            <a:pPr marL="457200" lvl="1" indent="0" algn="just">
              <a:buNone/>
            </a:pPr>
            <a:r>
              <a:rPr lang="en-US"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u="sng" dirty="0" smtClean="0">
                <a:latin typeface="Times New Roman" panose="02020603050405020304" pitchFamily="18" charset="0"/>
                <a:cs typeface="Times New Roman" panose="02020603050405020304" pitchFamily="18" charset="0"/>
              </a:rPr>
              <a:t>Mayor  </a:t>
            </a:r>
            <a:r>
              <a:rPr lang="en-US" sz="1800" dirty="0" smtClean="0">
                <a:latin typeface="Times New Roman" panose="02020603050405020304" pitchFamily="18" charset="0"/>
                <a:cs typeface="Times New Roman" panose="02020603050405020304" pitchFamily="18" charset="0"/>
              </a:rPr>
              <a:t>                                         </a:t>
            </a:r>
            <a:r>
              <a:rPr lang="en-US" sz="1800" u="sng" dirty="0" smtClean="0">
                <a:latin typeface="Times New Roman" panose="02020603050405020304" pitchFamily="18" charset="0"/>
                <a:cs typeface="Times New Roman" panose="02020603050405020304" pitchFamily="18" charset="0"/>
              </a:rPr>
              <a:t>Councilmember   </a:t>
            </a:r>
            <a:endParaRPr lang="en-US" sz="1800" u="sng" dirty="0">
              <a:latin typeface="Times New Roman" panose="02020603050405020304" pitchFamily="18" charset="0"/>
              <a:cs typeface="Times New Roman" panose="02020603050405020304" pitchFamily="18" charset="0"/>
            </a:endParaRPr>
          </a:p>
          <a:p>
            <a:pPr marL="457200" lvl="1" indent="0" algn="just">
              <a:buNone/>
            </a:pPr>
            <a:r>
              <a:rPr lang="en-US" sz="1800" dirty="0" smtClean="0">
                <a:latin typeface="Times New Roman" panose="02020603050405020304" pitchFamily="18" charset="0"/>
                <a:cs typeface="Times New Roman" panose="02020603050405020304" pitchFamily="18" charset="0"/>
              </a:rPr>
              <a:t>Current Base:	 	 $400 per month       </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$200 per month</a:t>
            </a:r>
          </a:p>
          <a:p>
            <a:pPr marL="457200" lvl="1" indent="0" algn="just">
              <a:buNone/>
            </a:pPr>
            <a:r>
              <a:rPr lang="en-US" sz="1800" dirty="0" smtClean="0">
                <a:latin typeface="Times New Roman" panose="02020603050405020304" pitchFamily="18" charset="0"/>
                <a:cs typeface="Times New Roman" panose="02020603050405020304" pitchFamily="18" charset="0"/>
              </a:rPr>
              <a:t>Proposed Base:   	 $575 </a:t>
            </a:r>
            <a:r>
              <a:rPr lang="en-US" sz="1800" dirty="0">
                <a:latin typeface="Times New Roman" panose="02020603050405020304" pitchFamily="18" charset="0"/>
                <a:cs typeface="Times New Roman" panose="02020603050405020304" pitchFamily="18" charset="0"/>
              </a:rPr>
              <a:t>per month       </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$288 </a:t>
            </a:r>
            <a:r>
              <a:rPr lang="en-US" sz="1800" dirty="0">
                <a:latin typeface="Times New Roman" panose="02020603050405020304" pitchFamily="18" charset="0"/>
                <a:cs typeface="Times New Roman" panose="02020603050405020304" pitchFamily="18" charset="0"/>
              </a:rPr>
              <a:t>per month</a:t>
            </a:r>
          </a:p>
          <a:p>
            <a:pPr marL="457200" lvl="1" indent="0" algn="just">
              <a:buNone/>
            </a:pPr>
            <a:endParaRPr lang="en-US" sz="1400" dirty="0" smtClean="0">
              <a:latin typeface="Times New Roman" panose="02020603050405020304" pitchFamily="18" charset="0"/>
              <a:cs typeface="Times New Roman" panose="02020603050405020304" pitchFamily="18" charset="0"/>
            </a:endParaRPr>
          </a:p>
          <a:p>
            <a:pPr marL="460375" lvl="2" indent="0">
              <a:buNone/>
            </a:pPr>
            <a:r>
              <a:rPr lang="en-US" sz="1800" dirty="0" smtClean="0">
                <a:latin typeface="Times New Roman" panose="02020603050405020304" pitchFamily="18" charset="0"/>
                <a:cs typeface="Times New Roman" panose="02020603050405020304" pitchFamily="18" charset="0"/>
              </a:rPr>
              <a:t>Current Special Meeting:             $50 per special meeting</a:t>
            </a:r>
          </a:p>
          <a:p>
            <a:pPr marL="460375" lvl="2" indent="0">
              <a:buNone/>
            </a:pPr>
            <a:r>
              <a:rPr lang="en-US" sz="1800" dirty="0" smtClean="0">
                <a:latin typeface="Times New Roman" panose="02020603050405020304" pitchFamily="18" charset="0"/>
                <a:cs typeface="Times New Roman" panose="02020603050405020304" pitchFamily="18" charset="0"/>
              </a:rPr>
              <a:t>Proposed Special Meeting:          $72 per special meeting</a:t>
            </a:r>
          </a:p>
          <a:p>
            <a:pPr marL="914400" lvl="2" indent="0">
              <a:buNone/>
            </a:pPr>
            <a:endParaRPr lang="en-US" sz="1400" dirty="0" smtClean="0"/>
          </a:p>
          <a:p>
            <a:pPr marL="914400" lvl="2" indent="0" algn="r">
              <a:buNone/>
            </a:pPr>
            <a:endParaRPr lang="en-US" sz="2600" dirty="0" smtClean="0"/>
          </a:p>
          <a:p>
            <a:pPr marL="457200" lvl="1" indent="0">
              <a:buNone/>
            </a:pPr>
            <a:r>
              <a:rPr lang="en-US" sz="3000" dirty="0"/>
              <a:t>	</a:t>
            </a:r>
            <a:endParaRPr lang="en-US" sz="1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pPr lvl="1" algn="r">
              <a:lnSpc>
                <a:spcPct val="90000"/>
              </a:lnSpc>
              <a:spcBef>
                <a:spcPts val="500"/>
              </a:spcBef>
            </a:pPr>
            <a:r>
              <a:rPr lang="en-US" sz="1500" i="1" dirty="0">
                <a:solidFill>
                  <a:srgbClr val="ED7D31"/>
                </a:solidFill>
                <a:latin typeface="Times New Roman" panose="02020603050405020304" pitchFamily="18" charset="0"/>
                <a:cs typeface="Times New Roman" panose="02020603050405020304" pitchFamily="18" charset="0"/>
              </a:rPr>
              <a:t>High Priority</a:t>
            </a:r>
          </a:p>
          <a:p>
            <a:endParaRPr lang="en-US" dirty="0"/>
          </a:p>
        </p:txBody>
      </p:sp>
    </p:spTree>
    <p:extLst>
      <p:ext uri="{BB962C8B-B14F-4D97-AF65-F5344CB8AC3E}">
        <p14:creationId xmlns:p14="http://schemas.microsoft.com/office/powerpoint/2010/main" val="4027911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24</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III, Section 5 (p. 7)</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4200" i="1" dirty="0" smtClean="0">
                <a:solidFill>
                  <a:schemeClr val="accent2"/>
                </a:solidFill>
                <a:latin typeface="Times New Roman" panose="02020603050405020304" pitchFamily="18" charset="0"/>
                <a:cs typeface="Times New Roman" panose="02020603050405020304" pitchFamily="18" charset="0"/>
              </a:rPr>
              <a:t>City Council Vacancies</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2800" dirty="0" smtClean="0">
                <a:latin typeface="Times New Roman" panose="02020603050405020304" pitchFamily="18" charset="0"/>
                <a:cs typeface="Times New Roman" panose="02020603050405020304" pitchFamily="18" charset="0"/>
              </a:rPr>
              <a:t>Amend Charter provision relating to vacancies so that in the event a vacancy occurs on Council, the Council may elect to either: </a:t>
            </a:r>
          </a:p>
          <a:p>
            <a:pPr marL="457200" lvl="1" indent="0" algn="just">
              <a:buNone/>
            </a:pPr>
            <a:endParaRPr lang="en-US" sz="1200" dirty="0" smtClean="0">
              <a:latin typeface="Times New Roman" panose="02020603050405020304" pitchFamily="18" charset="0"/>
              <a:cs typeface="Times New Roman" panose="02020603050405020304" pitchFamily="18" charset="0"/>
            </a:endParaRPr>
          </a:p>
          <a:p>
            <a:pPr lvl="1" algn="just"/>
            <a:r>
              <a:rPr lang="en-US" sz="2800" dirty="0" smtClean="0">
                <a:latin typeface="Times New Roman" panose="02020603050405020304" pitchFamily="18" charset="0"/>
                <a:cs typeface="Times New Roman" panose="02020603050405020304" pitchFamily="18" charset="0"/>
              </a:rPr>
              <a:t>appoint a qualified person by majority vote, or </a:t>
            </a:r>
          </a:p>
          <a:p>
            <a:pPr marL="457200" lvl="1" indent="0" algn="just">
              <a:buNone/>
            </a:pPr>
            <a:endParaRPr lang="en-US" sz="1200" dirty="0" smtClean="0">
              <a:latin typeface="Times New Roman" panose="02020603050405020304" pitchFamily="18" charset="0"/>
              <a:cs typeface="Times New Roman" panose="02020603050405020304" pitchFamily="18" charset="0"/>
            </a:endParaRPr>
          </a:p>
          <a:p>
            <a:pPr lvl="1" algn="just"/>
            <a:r>
              <a:rPr lang="en-US" sz="2800" dirty="0" smtClean="0">
                <a:latin typeface="Times New Roman" panose="02020603050405020304" pitchFamily="18" charset="0"/>
                <a:cs typeface="Times New Roman" panose="02020603050405020304" pitchFamily="18" charset="0"/>
              </a:rPr>
              <a:t>hold a special election </a:t>
            </a:r>
            <a:r>
              <a:rPr lang="en-US" sz="2800" b="1" dirty="0" smtClean="0">
                <a:latin typeface="Times New Roman" panose="02020603050405020304" pitchFamily="18" charset="0"/>
                <a:cs typeface="Times New Roman" panose="02020603050405020304" pitchFamily="18" charset="0"/>
              </a:rPr>
              <a:t>in accordance with state law</a:t>
            </a:r>
            <a:r>
              <a:rPr lang="en-US" sz="2800" dirty="0" smtClean="0">
                <a:latin typeface="Times New Roman" panose="02020603050405020304" pitchFamily="18" charset="0"/>
                <a:cs typeface="Times New Roman" panose="02020603050405020304" pitchFamily="18" charset="0"/>
              </a:rPr>
              <a:t>. </a:t>
            </a:r>
          </a:p>
          <a:p>
            <a:pPr marL="914400" lvl="2" indent="0">
              <a:buNone/>
            </a:pPr>
            <a:endParaRPr lang="en-US" sz="2600" dirty="0" smtClean="0"/>
          </a:p>
          <a:p>
            <a:pPr marL="457200" lvl="1" indent="0" algn="r">
              <a:buNone/>
            </a:pPr>
            <a:r>
              <a:rPr lang="en-US" sz="3000" dirty="0"/>
              <a:t>	</a:t>
            </a:r>
            <a:endParaRPr lang="en-US" sz="3000" dirty="0" smtClean="0"/>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lvl="1" indent="0" algn="r">
              <a:buNone/>
            </a:pPr>
            <a:endParaRPr lang="en-US" sz="1400" dirty="0" smtClean="0"/>
          </a:p>
          <a:p>
            <a:pPr marL="457200" lvl="1" indent="0">
              <a:buNone/>
            </a:pPr>
            <a:endParaRPr lang="en-US" sz="3000" dirty="0" smtClean="0"/>
          </a:p>
          <a:p>
            <a:pPr marL="457200" lvl="1" indent="0" algn="r">
              <a:buNone/>
            </a:pP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32</a:t>
            </a:fld>
            <a:endParaRPr lang="en-US" dirty="0"/>
          </a:p>
        </p:txBody>
      </p:sp>
    </p:spTree>
    <p:extLst>
      <p:ext uri="{BB962C8B-B14F-4D97-AF65-F5344CB8AC3E}">
        <p14:creationId xmlns:p14="http://schemas.microsoft.com/office/powerpoint/2010/main" val="39418348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25</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IV, Section 1 (p. 9-10)</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chemeClr val="accent2"/>
                </a:solidFill>
                <a:latin typeface="Times New Roman" panose="02020603050405020304" pitchFamily="18" charset="0"/>
                <a:cs typeface="Times New Roman" panose="02020603050405020304" pitchFamily="18" charset="0"/>
              </a:rPr>
              <a:t>Titles of Council Appointees</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ea typeface="Calibri" panose="020F0502020204030204" pitchFamily="34" charset="0"/>
                <a:cs typeface="Times New Roman" panose="02020603050405020304" pitchFamily="18" charset="0"/>
              </a:rPr>
              <a:t>to update the titles of the offices of City Auditor and Municipal Judge and clarify that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 former councilmember </a:t>
            </a:r>
            <a:r>
              <a:rPr lang="en-US" sz="3200" dirty="0">
                <a:latin typeface="Times New Roman" panose="02020603050405020304" pitchFamily="18" charset="0"/>
                <a:ea typeface="Calibri" panose="020F0502020204030204" pitchFamily="34" charset="0"/>
                <a:cs typeface="Times New Roman" panose="02020603050405020304" pitchFamily="18" charset="0"/>
              </a:rPr>
              <a:t>may not receive a council appointment within one (1)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year of </a:t>
            </a:r>
            <a:r>
              <a:rPr lang="en-US" sz="3200" dirty="0">
                <a:latin typeface="Times New Roman" panose="02020603050405020304" pitchFamily="18" charset="0"/>
                <a:ea typeface="Calibri" panose="020F0502020204030204" pitchFamily="34" charset="0"/>
                <a:cs typeface="Times New Roman" panose="02020603050405020304" pitchFamily="18" charset="0"/>
              </a:rPr>
              <a:t>the expiration of the term for which he or she was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elected or appointed.</a:t>
            </a:r>
            <a:r>
              <a:rPr lang="en-US" sz="3000" dirty="0"/>
              <a:t>	</a:t>
            </a:r>
          </a:p>
          <a:p>
            <a:pPr marL="457200" lvl="1" indent="0" algn="just">
              <a:buNone/>
            </a:pPr>
            <a:endParaRPr lang="en-US" sz="3000" dirty="0"/>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lvl="1" indent="0" algn="r">
              <a:buNone/>
            </a:pP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33</a:t>
            </a:fld>
            <a:endParaRPr lang="en-US" dirty="0"/>
          </a:p>
        </p:txBody>
      </p:sp>
    </p:spTree>
    <p:extLst>
      <p:ext uri="{BB962C8B-B14F-4D97-AF65-F5344CB8AC3E}">
        <p14:creationId xmlns:p14="http://schemas.microsoft.com/office/powerpoint/2010/main" val="18358430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26</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IV, Section 3 (p. 12)</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fontScale="92500" lnSpcReduction="20000"/>
          </a:bodyPr>
          <a:lstStyle/>
          <a:p>
            <a:pPr marL="457200" lvl="1" indent="0" algn="ctr">
              <a:buNone/>
            </a:pPr>
            <a:r>
              <a:rPr lang="en-US" sz="4200" i="1" dirty="0" smtClean="0">
                <a:solidFill>
                  <a:schemeClr val="accent2"/>
                </a:solidFill>
                <a:latin typeface="Times New Roman" panose="02020603050405020304" pitchFamily="18" charset="0"/>
                <a:cs typeface="Times New Roman" panose="02020603050405020304" pitchFamily="18" charset="0"/>
              </a:rPr>
              <a:t>Authority to Direct Council Appointees’ Employees</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to clarify that Council does not have the authority to direct or request a </a:t>
            </a:r>
            <a:r>
              <a:rPr lang="en-US" sz="3200" b="1" dirty="0">
                <a:latin typeface="Times New Roman" panose="02020603050405020304" pitchFamily="18" charset="0"/>
                <a:cs typeface="Times New Roman" panose="02020603050405020304" pitchFamily="18" charset="0"/>
              </a:rPr>
              <a:t>Council appointee</a:t>
            </a:r>
            <a:r>
              <a:rPr lang="en-US" sz="3200" dirty="0">
                <a:latin typeface="Times New Roman" panose="02020603050405020304" pitchFamily="18" charset="0"/>
                <a:cs typeface="Times New Roman" panose="02020603050405020304" pitchFamily="18" charset="0"/>
              </a:rPr>
              <a:t> to hire or remove any person from an office directed by a </a:t>
            </a:r>
            <a:r>
              <a:rPr lang="en-US" sz="3200" b="1" dirty="0">
                <a:latin typeface="Times New Roman" panose="02020603050405020304" pitchFamily="18" charset="0"/>
                <a:cs typeface="Times New Roman" panose="02020603050405020304" pitchFamily="18" charset="0"/>
              </a:rPr>
              <a:t>Council appointee</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NOTE: The City Attorney also recommends substituting the </a:t>
            </a:r>
            <a:r>
              <a:rPr lang="en-US" sz="3200" dirty="0" smtClean="0">
                <a:latin typeface="Times New Roman" panose="02020603050405020304" pitchFamily="18" charset="0"/>
                <a:cs typeface="Times New Roman" panose="02020603050405020304" pitchFamily="18" charset="0"/>
              </a:rPr>
              <a:t>unenforceable </a:t>
            </a:r>
            <a:r>
              <a:rPr lang="en-US" sz="3200" dirty="0" smtClean="0">
                <a:latin typeface="Times New Roman" panose="02020603050405020304" pitchFamily="18" charset="0"/>
                <a:cs typeface="Times New Roman" panose="02020603050405020304" pitchFamily="18" charset="0"/>
              </a:rPr>
              <a:t>penalty of forfeiture of office (as currently provided) and substituting therefor an enforceable penalty. Suggestions have included loss of pay, loss of committee membership, etc.</a:t>
            </a:r>
            <a:endParaRPr lang="en-US" sz="3000" dirty="0" smtClean="0"/>
          </a:p>
          <a:p>
            <a:pPr marL="457200" lvl="1" indent="0" algn="just">
              <a:buNone/>
            </a:pPr>
            <a:endParaRPr lang="en-US" sz="3000" dirty="0"/>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lvl="1" indent="0" algn="r">
              <a:buNone/>
            </a:pP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34</a:t>
            </a:fld>
            <a:endParaRPr lang="en-US" dirty="0"/>
          </a:p>
        </p:txBody>
      </p:sp>
    </p:spTree>
    <p:extLst>
      <p:ext uri="{BB962C8B-B14F-4D97-AF65-F5344CB8AC3E}">
        <p14:creationId xmlns:p14="http://schemas.microsoft.com/office/powerpoint/2010/main" val="3550896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27</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IV, Section 5 (p. 12)</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4200" i="1" dirty="0" smtClean="0">
                <a:solidFill>
                  <a:schemeClr val="accent2"/>
                </a:solidFill>
                <a:latin typeface="Times New Roman" panose="02020603050405020304" pitchFamily="18" charset="0"/>
                <a:cs typeface="Times New Roman" panose="02020603050405020304" pitchFamily="18" charset="0"/>
              </a:rPr>
              <a:t>City Secretary</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to allow </a:t>
            </a:r>
            <a:r>
              <a:rPr lang="en-US" sz="3200" dirty="0">
                <a:latin typeface="Times New Roman" panose="02020603050405020304" pitchFamily="18" charset="0"/>
                <a:cs typeface="Times New Roman" panose="02020603050405020304" pitchFamily="18" charset="0"/>
              </a:rPr>
              <a:t>for the office of City Secretary to be appointed and managed by the City Manager.  </a:t>
            </a: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lvl="1" indent="0" algn="r">
              <a:buNone/>
            </a:pPr>
            <a:endParaRPr lang="en-US" sz="3200" dirty="0" smtClean="0">
              <a:latin typeface="Times New Roman" panose="02020603050405020304" pitchFamily="18" charset="0"/>
              <a:cs typeface="Times New Roman" panose="02020603050405020304" pitchFamily="18" charset="0"/>
            </a:endParaRPr>
          </a:p>
          <a:p>
            <a:pPr marL="457200" lvl="1" indent="0" algn="r">
              <a:buNone/>
            </a:pP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35</a:t>
            </a:fld>
            <a:endParaRPr lang="en-US" dirty="0"/>
          </a:p>
        </p:txBody>
      </p:sp>
    </p:spTree>
    <p:extLst>
      <p:ext uri="{BB962C8B-B14F-4D97-AF65-F5344CB8AC3E}">
        <p14:creationId xmlns:p14="http://schemas.microsoft.com/office/powerpoint/2010/main" val="39982210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28</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IV, Section 9 (pp. 14-15)</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chemeClr val="accent2"/>
                </a:solidFill>
                <a:latin typeface="Times New Roman" panose="02020603050405020304" pitchFamily="18" charset="0"/>
                <a:cs typeface="Times New Roman" panose="02020603050405020304" pitchFamily="18" charset="0"/>
              </a:rPr>
              <a:t>City Auditor</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by inserting provisions related to the qualifications, general powers and duties of the office of City Auditor, which shall be revised and moved from Article VII, Sections 4 and 5</a:t>
            </a:r>
            <a:r>
              <a:rPr lang="en-US" sz="3200" dirty="0" smtClean="0">
                <a:latin typeface="Times New Roman" panose="02020603050405020304" pitchFamily="18" charset="0"/>
                <a:cs typeface="Times New Roman" panose="02020603050405020304" pitchFamily="18" charset="0"/>
              </a:rPr>
              <a:t>.</a:t>
            </a: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lvl="1"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36</a:t>
            </a:fld>
            <a:endParaRPr lang="en-US" dirty="0"/>
          </a:p>
        </p:txBody>
      </p:sp>
    </p:spTree>
    <p:extLst>
      <p:ext uri="{BB962C8B-B14F-4D97-AF65-F5344CB8AC3E}">
        <p14:creationId xmlns:p14="http://schemas.microsoft.com/office/powerpoint/2010/main" val="15944198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29</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 Section 2 (pp. 15-16)</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chemeClr val="accent2"/>
                </a:solidFill>
                <a:latin typeface="Times New Roman" panose="02020603050405020304" pitchFamily="18" charset="0"/>
                <a:cs typeface="Times New Roman" panose="02020603050405020304" pitchFamily="18" charset="0"/>
              </a:rPr>
              <a:t>Term of Office for City Manager</a:t>
            </a:r>
          </a:p>
          <a:p>
            <a:pPr marL="457200" lvl="1" indent="0" algn="ctr">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600" dirty="0" smtClean="0">
                <a:latin typeface="Times New Roman" panose="02020603050405020304" pitchFamily="18" charset="0"/>
                <a:cs typeface="Times New Roman" panose="02020603050405020304" pitchFamily="18" charset="0"/>
              </a:rPr>
              <a:t>Amend Charter </a:t>
            </a:r>
            <a:r>
              <a:rPr lang="en-US" sz="3600" dirty="0">
                <a:latin typeface="Times New Roman" panose="02020603050405020304" pitchFamily="18" charset="0"/>
                <a:cs typeface="Times New Roman" panose="02020603050405020304" pitchFamily="18" charset="0"/>
              </a:rPr>
              <a:t>to provide that the City Council may appoint a City Manager for a definite term of </a:t>
            </a:r>
            <a:r>
              <a:rPr lang="en-US" sz="3600" dirty="0" smtClean="0">
                <a:latin typeface="Times New Roman" panose="02020603050405020304" pitchFamily="18" charset="0"/>
                <a:cs typeface="Times New Roman" panose="02020603050405020304" pitchFamily="18" charset="0"/>
              </a:rPr>
              <a:t>two (2) years.</a:t>
            </a:r>
          </a:p>
          <a:p>
            <a:pPr marL="457200" lvl="1" indent="0" algn="just">
              <a:buNone/>
            </a:pPr>
            <a:endParaRPr lang="en-US" sz="3600" dirty="0">
              <a:latin typeface="Times New Roman" panose="02020603050405020304" pitchFamily="18" charset="0"/>
              <a:cs typeface="Times New Roman" panose="02020603050405020304" pitchFamily="18" charset="0"/>
            </a:endParaRPr>
          </a:p>
          <a:p>
            <a:pPr marL="457200" lvl="1" indent="0" algn="just">
              <a:buNone/>
            </a:pPr>
            <a:endParaRPr lang="en-US" sz="3600" dirty="0" smtClean="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lvl="1" indent="0" algn="r">
              <a:buNone/>
            </a:pPr>
            <a:endParaRPr lang="en-US" sz="36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37</a:t>
            </a:fld>
            <a:endParaRPr lang="en-US" dirty="0"/>
          </a:p>
        </p:txBody>
      </p:sp>
    </p:spTree>
    <p:extLst>
      <p:ext uri="{BB962C8B-B14F-4D97-AF65-F5344CB8AC3E}">
        <p14:creationId xmlns:p14="http://schemas.microsoft.com/office/powerpoint/2010/main" val="704579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30</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 Section 3 (pp. 16-17)</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3600" i="1" dirty="0" smtClean="0">
                <a:solidFill>
                  <a:schemeClr val="accent2"/>
                </a:solidFill>
                <a:latin typeface="Times New Roman" panose="02020603050405020304" pitchFamily="18" charset="0"/>
                <a:cs typeface="Times New Roman" panose="02020603050405020304" pitchFamily="18" charset="0"/>
              </a:rPr>
              <a:t>Powers and Duties of City Manager</a:t>
            </a:r>
          </a:p>
          <a:p>
            <a:pPr marL="457200" lvl="1" indent="0" algn="ctr">
              <a:lnSpc>
                <a:spcPct val="100000"/>
              </a:lnSpc>
              <a:spcBef>
                <a:spcPts val="0"/>
              </a:spcBef>
              <a:buNone/>
            </a:pPr>
            <a:endParaRPr lang="en-US" sz="1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to: </a:t>
            </a:r>
          </a:p>
          <a:p>
            <a:pPr marL="457200" lvl="1" indent="0" algn="just">
              <a:buNone/>
            </a:pPr>
            <a:endParaRPr lang="en-US" sz="1600" dirty="0" smtClean="0">
              <a:latin typeface="Times New Roman" panose="02020603050405020304" pitchFamily="18" charset="0"/>
              <a:cs typeface="Times New Roman" panose="02020603050405020304" pitchFamily="18" charset="0"/>
            </a:endParaRPr>
          </a:p>
          <a:p>
            <a:pPr lvl="2" algn="just"/>
            <a:r>
              <a:rPr lang="en-US" sz="2800" dirty="0" smtClean="0">
                <a:latin typeface="Times New Roman" panose="02020603050405020304" pitchFamily="18" charset="0"/>
                <a:cs typeface="Times New Roman" panose="02020603050405020304" pitchFamily="18" charset="0"/>
              </a:rPr>
              <a:t>update </a:t>
            </a:r>
            <a:r>
              <a:rPr lang="en-US" sz="2800" dirty="0">
                <a:latin typeface="Times New Roman" panose="02020603050405020304" pitchFamily="18" charset="0"/>
                <a:cs typeface="Times New Roman" panose="02020603050405020304" pitchFamily="18" charset="0"/>
              </a:rPr>
              <a:t>titles of existing council </a:t>
            </a:r>
            <a:r>
              <a:rPr lang="en-US" sz="2800" dirty="0" smtClean="0">
                <a:latin typeface="Times New Roman" panose="02020603050405020304" pitchFamily="18" charset="0"/>
                <a:cs typeface="Times New Roman" panose="02020603050405020304" pitchFamily="18" charset="0"/>
              </a:rPr>
              <a:t>appointees </a:t>
            </a:r>
          </a:p>
          <a:p>
            <a:pPr lvl="2" algn="just"/>
            <a:endParaRPr lang="en-US" sz="1000" dirty="0" smtClean="0">
              <a:latin typeface="Times New Roman" panose="02020603050405020304" pitchFamily="18" charset="0"/>
              <a:cs typeface="Times New Roman" panose="02020603050405020304" pitchFamily="18" charset="0"/>
            </a:endParaRPr>
          </a:p>
          <a:p>
            <a:pPr lvl="2" algn="just"/>
            <a:r>
              <a:rPr lang="en-US" sz="2800" dirty="0">
                <a:latin typeface="Times New Roman" panose="02020603050405020304" pitchFamily="18" charset="0"/>
                <a:cs typeface="Times New Roman" panose="02020603050405020304" pitchFamily="18" charset="0"/>
              </a:rPr>
              <a:t>describe the general duties of the office of City </a:t>
            </a:r>
            <a:r>
              <a:rPr lang="en-US" sz="2800" dirty="0" smtClean="0">
                <a:latin typeface="Times New Roman" panose="02020603050405020304" pitchFamily="18" charset="0"/>
                <a:cs typeface="Times New Roman" panose="02020603050405020304" pitchFamily="18" charset="0"/>
              </a:rPr>
              <a:t>Secretary</a:t>
            </a:r>
          </a:p>
          <a:p>
            <a:pPr marL="914400" lvl="2" indent="0" algn="just">
              <a:buNone/>
            </a:pPr>
            <a:endParaRPr lang="en-US" sz="800" dirty="0">
              <a:latin typeface="Times New Roman" panose="02020603050405020304" pitchFamily="18" charset="0"/>
              <a:cs typeface="Times New Roman" panose="02020603050405020304" pitchFamily="18" charset="0"/>
            </a:endParaRPr>
          </a:p>
          <a:p>
            <a:pPr lvl="2" algn="just"/>
            <a:r>
              <a:rPr lang="en-US" sz="2800" dirty="0" smtClean="0">
                <a:latin typeface="Times New Roman" panose="02020603050405020304" pitchFamily="18" charset="0"/>
                <a:cs typeface="Times New Roman" panose="02020603050405020304" pitchFamily="18" charset="0"/>
              </a:rPr>
              <a:t>grant </a:t>
            </a:r>
            <a:r>
              <a:rPr lang="en-US" sz="2800" dirty="0">
                <a:latin typeface="Times New Roman" panose="02020603050405020304" pitchFamily="18" charset="0"/>
                <a:cs typeface="Times New Roman" panose="02020603050405020304" pitchFamily="18" charset="0"/>
              </a:rPr>
              <a:t>the City Manager the authority to appoint, supervise, </a:t>
            </a:r>
            <a:r>
              <a:rPr lang="en-US" sz="2800" dirty="0" smtClean="0">
                <a:latin typeface="Times New Roman" panose="02020603050405020304" pitchFamily="18" charset="0"/>
                <a:cs typeface="Times New Roman" panose="02020603050405020304" pitchFamily="18" charset="0"/>
              </a:rPr>
              <a:t>and remove the </a:t>
            </a:r>
            <a:r>
              <a:rPr lang="en-US" sz="2800" dirty="0">
                <a:latin typeface="Times New Roman" panose="02020603050405020304" pitchFamily="18" charset="0"/>
                <a:cs typeface="Times New Roman" panose="02020603050405020304" pitchFamily="18" charset="0"/>
              </a:rPr>
              <a:t>City </a:t>
            </a:r>
            <a:r>
              <a:rPr lang="en-US" sz="2800" dirty="0" smtClean="0">
                <a:latin typeface="Times New Roman" panose="02020603050405020304" pitchFamily="18" charset="0"/>
                <a:cs typeface="Times New Roman" panose="02020603050405020304" pitchFamily="18" charset="0"/>
              </a:rPr>
              <a:t>Secretary </a:t>
            </a: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lvl="1" indent="0" algn="r">
              <a:buNone/>
            </a:pPr>
            <a:endParaRPr lang="en-US" sz="32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38</a:t>
            </a:fld>
            <a:endParaRPr lang="en-US" dirty="0"/>
          </a:p>
        </p:txBody>
      </p:sp>
    </p:spTree>
    <p:extLst>
      <p:ext uri="{BB962C8B-B14F-4D97-AF65-F5344CB8AC3E}">
        <p14:creationId xmlns:p14="http://schemas.microsoft.com/office/powerpoint/2010/main" val="42361270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31</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VI, Section 1 (p. 17)</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chemeClr val="accent2"/>
                </a:solidFill>
                <a:latin typeface="Times New Roman" panose="02020603050405020304" pitchFamily="18" charset="0"/>
                <a:cs typeface="Times New Roman" panose="02020603050405020304" pitchFamily="18" charset="0"/>
              </a:rPr>
              <a:t>City Attorney</a:t>
            </a:r>
          </a:p>
          <a:p>
            <a:pPr marL="457200" lvl="1" indent="0" algn="ctr">
              <a:buNone/>
            </a:pPr>
            <a:endParaRPr lang="en-US" sz="3600" dirty="0" smtClean="0">
              <a:latin typeface="Times New Roman" panose="02020603050405020304" pitchFamily="18" charset="0"/>
              <a:cs typeface="Times New Roman" panose="02020603050405020304" pitchFamily="18" charset="0"/>
            </a:endParaRPr>
          </a:p>
          <a:p>
            <a:pPr marL="457200" indent="0">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to provide that the City Council may appoint a City Attorney for a definite term of </a:t>
            </a:r>
            <a:r>
              <a:rPr lang="en-US" sz="3200" dirty="0" smtClean="0">
                <a:latin typeface="Times New Roman" panose="02020603050405020304" pitchFamily="18" charset="0"/>
                <a:cs typeface="Times New Roman" panose="02020603050405020304" pitchFamily="18" charset="0"/>
              </a:rPr>
              <a:t>two (2) </a:t>
            </a:r>
            <a:r>
              <a:rPr lang="en-US" sz="3200" dirty="0">
                <a:latin typeface="Times New Roman" panose="02020603050405020304" pitchFamily="18" charset="0"/>
                <a:cs typeface="Times New Roman" panose="02020603050405020304" pitchFamily="18" charset="0"/>
              </a:rPr>
              <a:t>years</a:t>
            </a:r>
            <a:r>
              <a:rPr lang="en-US" sz="3200" dirty="0" smtClean="0">
                <a:latin typeface="Times New Roman" panose="02020603050405020304" pitchFamily="18" charset="0"/>
                <a:cs typeface="Times New Roman" panose="02020603050405020304" pitchFamily="18" charset="0"/>
              </a:rPr>
              <a:t>.</a:t>
            </a:r>
          </a:p>
          <a:p>
            <a:pPr marL="457200" indent="0">
              <a:buNone/>
            </a:pPr>
            <a:endParaRPr lang="en-US" sz="3200" dirty="0">
              <a:latin typeface="Times New Roman" panose="02020603050405020304" pitchFamily="18" charset="0"/>
              <a:cs typeface="Times New Roman" panose="02020603050405020304" pitchFamily="18" charset="0"/>
            </a:endParaRPr>
          </a:p>
          <a:p>
            <a:pPr marL="457200" indent="0">
              <a:buNone/>
            </a:pPr>
            <a:endParaRPr lang="en-US" sz="3200" dirty="0" smtClean="0">
              <a:latin typeface="Times New Roman" panose="02020603050405020304" pitchFamily="18" charset="0"/>
              <a:cs typeface="Times New Roman" panose="02020603050405020304" pitchFamily="18" charset="0"/>
            </a:endParaRPr>
          </a:p>
          <a:p>
            <a:pPr marL="457200" indent="0">
              <a:buNone/>
            </a:pPr>
            <a:endParaRPr lang="en-US" sz="3200" dirty="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39</a:t>
            </a:fld>
            <a:endParaRPr lang="en-US" dirty="0"/>
          </a:p>
        </p:txBody>
      </p:sp>
    </p:spTree>
    <p:extLst>
      <p:ext uri="{BB962C8B-B14F-4D97-AF65-F5344CB8AC3E}">
        <p14:creationId xmlns:p14="http://schemas.microsoft.com/office/powerpoint/2010/main" val="32469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PROCESS</a:t>
            </a:r>
            <a:endParaRPr lang="en-US" sz="32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667251"/>
          </a:xfrm>
        </p:spPr>
        <p:txBody>
          <a:bodyPr>
            <a:noAutofit/>
          </a:bodyPr>
          <a:lstStyle/>
          <a:p>
            <a:pPr lvl="2" algn="just"/>
            <a:r>
              <a:rPr lang="en-US" sz="3300" dirty="0" smtClean="0">
                <a:latin typeface="Times New Roman" panose="02020603050405020304" pitchFamily="18" charset="0"/>
                <a:cs typeface="Times New Roman" panose="02020603050405020304" pitchFamily="18" charset="0"/>
              </a:rPr>
              <a:t>The recommendations presented tonight are the items that were voted out of committee by a majority vote.</a:t>
            </a:r>
          </a:p>
          <a:p>
            <a:pPr marL="914400" lvl="2" indent="0" algn="just">
              <a:buNone/>
            </a:pPr>
            <a:endParaRPr lang="en-US" sz="1200" dirty="0" smtClean="0">
              <a:latin typeface="Times New Roman" panose="02020603050405020304" pitchFamily="18" charset="0"/>
              <a:cs typeface="Times New Roman" panose="02020603050405020304" pitchFamily="18" charset="0"/>
            </a:endParaRPr>
          </a:p>
          <a:p>
            <a:pPr lvl="2" algn="just"/>
            <a:r>
              <a:rPr lang="en-US" sz="3300" dirty="0" smtClean="0">
                <a:latin typeface="Times New Roman" panose="02020603050405020304" pitchFamily="18" charset="0"/>
                <a:cs typeface="Times New Roman" panose="02020603050405020304" pitchFamily="18" charset="0"/>
              </a:rPr>
              <a:t>The City Secretary kept minutes that reflect the voting results on each individual item. </a:t>
            </a:r>
          </a:p>
          <a:p>
            <a:pPr marL="914400" lvl="2" indent="0" algn="just">
              <a:buNone/>
            </a:pPr>
            <a:endParaRPr lang="en-US" sz="1200" dirty="0" smtClean="0">
              <a:latin typeface="Times New Roman" panose="02020603050405020304" pitchFamily="18" charset="0"/>
              <a:cs typeface="Times New Roman" panose="02020603050405020304" pitchFamily="18" charset="0"/>
            </a:endParaRPr>
          </a:p>
          <a:p>
            <a:pPr lvl="2" algn="just"/>
            <a:r>
              <a:rPr lang="en-US" sz="3300" dirty="0" smtClean="0">
                <a:latin typeface="Times New Roman" panose="02020603050405020304" pitchFamily="18" charset="0"/>
                <a:cs typeface="Times New Roman" panose="02020603050405020304" pitchFamily="18" charset="0"/>
              </a:rPr>
              <a:t>The meeting minutes were provided to you in your packets. If there is an item that one of you submitted for review that the CRC is not recommending, you can reference the minutes to see the voting results.</a:t>
            </a:r>
          </a:p>
          <a:p>
            <a:pPr lvl="2"/>
            <a:endParaRPr lang="en-US" sz="2600" dirty="0" smtClean="0"/>
          </a:p>
          <a:p>
            <a:pPr lvl="2"/>
            <a:endParaRPr lang="en-US" sz="2600" dirty="0" smtClean="0"/>
          </a:p>
          <a:p>
            <a:pPr marL="914400" lvl="2" indent="0">
              <a:buNone/>
            </a:pPr>
            <a:endParaRPr lang="en-US" sz="2600" dirty="0" smtClean="0"/>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a:t>
            </a:fld>
            <a:endParaRPr lang="en-US" dirty="0"/>
          </a:p>
        </p:txBody>
      </p:sp>
    </p:spTree>
    <p:extLst>
      <p:ext uri="{BB962C8B-B14F-4D97-AF65-F5344CB8AC3E}">
        <p14:creationId xmlns:p14="http://schemas.microsoft.com/office/powerpoint/2010/main" val="16632039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32</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XI, Section 10 (pp. 32-33)</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rmAutofit fontScale="92500" lnSpcReduction="10000"/>
          </a:bodyPr>
          <a:lstStyle/>
          <a:p>
            <a:pPr marL="457200" lvl="1" indent="0" algn="ctr">
              <a:buNone/>
            </a:pPr>
            <a:endParaRPr lang="en-US" sz="14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3500" i="1" dirty="0" smtClean="0">
                <a:solidFill>
                  <a:schemeClr val="accent2"/>
                </a:solidFill>
                <a:latin typeface="Times New Roman" panose="02020603050405020304" pitchFamily="18" charset="0"/>
                <a:cs typeface="Times New Roman" panose="02020603050405020304" pitchFamily="18" charset="0"/>
              </a:rPr>
              <a:t>Boards and Commissions</a:t>
            </a:r>
            <a:endParaRPr lang="en-US" sz="3500" dirty="0" smtClean="0">
              <a:solidFill>
                <a:schemeClr val="accent2"/>
              </a:solidFill>
              <a:latin typeface="Times New Roman" panose="02020603050405020304" pitchFamily="18" charset="0"/>
              <a:cs typeface="Times New Roman" panose="02020603050405020304" pitchFamily="18" charset="0"/>
            </a:endParaRPr>
          </a:p>
          <a:p>
            <a:pPr marL="457200" indent="0" algn="just">
              <a:buNone/>
            </a:pPr>
            <a:r>
              <a:rPr lang="en-US" dirty="0" smtClean="0">
                <a:latin typeface="Times New Roman" panose="02020603050405020304" pitchFamily="18" charset="0"/>
                <a:cs typeface="Times New Roman" panose="02020603050405020304" pitchFamily="18" charset="0"/>
              </a:rPr>
              <a:t>Amend Charter to provide:</a:t>
            </a:r>
          </a:p>
          <a:p>
            <a:pPr marL="914400" indent="-457200"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one year residency </a:t>
            </a:r>
            <a:r>
              <a:rPr lang="en-US" dirty="0" smtClean="0">
                <a:latin typeface="Times New Roman" panose="02020603050405020304" pitchFamily="18" charset="0"/>
                <a:cs typeface="Times New Roman" panose="02020603050405020304" pitchFamily="18" charset="0"/>
              </a:rPr>
              <a:t>requirement  to be eligible to serve, </a:t>
            </a:r>
          </a:p>
          <a:p>
            <a:pPr marL="914400" indent="-457200" algn="just"/>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terms expire when the member of Council who nominated the respective board member or commissioner leaves </a:t>
            </a:r>
            <a:r>
              <a:rPr lang="en-US" dirty="0" smtClean="0">
                <a:latin typeface="Times New Roman" panose="02020603050405020304" pitchFamily="18" charset="0"/>
                <a:cs typeface="Times New Roman" panose="02020603050405020304" pitchFamily="18" charset="0"/>
              </a:rPr>
              <a:t>office, </a:t>
            </a:r>
          </a:p>
          <a:p>
            <a:pPr marL="914400" indent="-457200" algn="just"/>
            <a:r>
              <a:rPr lang="en-US" dirty="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or term </a:t>
            </a:r>
            <a:r>
              <a:rPr lang="en-US" dirty="0">
                <a:latin typeface="Times New Roman" panose="02020603050405020304" pitchFamily="18" charset="0"/>
                <a:cs typeface="Times New Roman" panose="02020603050405020304" pitchFamily="18" charset="0"/>
              </a:rPr>
              <a:t>limits of three consecutive terms for </a:t>
            </a:r>
            <a:r>
              <a:rPr lang="en-US" dirty="0" smtClean="0">
                <a:latin typeface="Times New Roman" panose="02020603050405020304" pitchFamily="18" charset="0"/>
                <a:cs typeface="Times New Roman" panose="02020603050405020304" pitchFamily="18" charset="0"/>
              </a:rPr>
              <a:t>any term </a:t>
            </a:r>
            <a:r>
              <a:rPr lang="en-US" dirty="0">
                <a:latin typeface="Times New Roman" panose="02020603050405020304" pitchFamily="18" charset="0"/>
                <a:cs typeface="Times New Roman" panose="02020603050405020304" pitchFamily="18" charset="0"/>
              </a:rPr>
              <a:t>of office commencing after May of </a:t>
            </a:r>
            <a:r>
              <a:rPr lang="en-US" dirty="0" smtClean="0">
                <a:latin typeface="Times New Roman" panose="02020603050405020304" pitchFamily="18" charset="0"/>
                <a:cs typeface="Times New Roman" panose="02020603050405020304" pitchFamily="18" charset="0"/>
              </a:rPr>
              <a:t>2018, and </a:t>
            </a:r>
          </a:p>
          <a:p>
            <a:pPr marL="914400" indent="-457200" algn="just"/>
            <a:r>
              <a:rPr lang="en-US" dirty="0" smtClean="0">
                <a:latin typeface="Times New Roman" panose="02020603050405020304" pitchFamily="18" charset="0"/>
                <a:cs typeface="Times New Roman" panose="02020603050405020304" pitchFamily="18" charset="0"/>
              </a:rPr>
              <a:t>prohibit councilmembers who have served for three consecutive terms of office on Council from being eligible to immediately serve on a board or a commission.</a:t>
            </a: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ED7D31"/>
                </a:solidFill>
                <a:latin typeface="Times New Roman" panose="02020603050405020304" pitchFamily="18" charset="0"/>
                <a:cs typeface="Times New Roman" panose="02020603050405020304" pitchFamily="18" charset="0"/>
              </a:rPr>
              <a:t>High </a:t>
            </a:r>
            <a:r>
              <a:rPr lang="en-US" sz="1500" i="1" dirty="0">
                <a:solidFill>
                  <a:srgbClr val="ED7D31"/>
                </a:solidFill>
                <a:latin typeface="Times New Roman" panose="02020603050405020304" pitchFamily="18" charset="0"/>
                <a:cs typeface="Times New Roman" panose="02020603050405020304" pitchFamily="18" charset="0"/>
              </a:rPr>
              <a:t>Priority</a:t>
            </a:r>
          </a:p>
          <a:p>
            <a:pPr marL="457200" indent="0" algn="r">
              <a:buNone/>
            </a:pPr>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40</a:t>
            </a:fld>
            <a:endParaRPr lang="en-US" dirty="0"/>
          </a:p>
        </p:txBody>
      </p:sp>
    </p:spTree>
    <p:extLst>
      <p:ext uri="{BB962C8B-B14F-4D97-AF65-F5344CB8AC3E}">
        <p14:creationId xmlns:p14="http://schemas.microsoft.com/office/powerpoint/2010/main" val="32970775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2" indent="0" algn="ctr">
              <a:buNone/>
            </a:pPr>
            <a:r>
              <a:rPr lang="en-US" sz="6600" dirty="0" smtClean="0">
                <a:solidFill>
                  <a:srgbClr val="FFC000"/>
                </a:solidFill>
                <a:effectLst>
                  <a:outerShdw blurRad="38100" dist="38100" dir="2700000" algn="tl">
                    <a:srgbClr val="000000">
                      <a:alpha val="43137"/>
                    </a:srgbClr>
                  </a:outerShdw>
                </a:effectLst>
              </a:rPr>
              <a:t>Moderate Priority </a:t>
            </a:r>
          </a:p>
          <a:p>
            <a:pPr marL="914400" lvl="2" indent="0" algn="ctr">
              <a:buNone/>
            </a:pPr>
            <a:r>
              <a:rPr lang="en-US" sz="6600" dirty="0" smtClean="0">
                <a:solidFill>
                  <a:srgbClr val="FFC000"/>
                </a:solidFill>
                <a:effectLst>
                  <a:outerShdw blurRad="38100" dist="38100" dir="2700000" algn="tl">
                    <a:srgbClr val="000000">
                      <a:alpha val="43137"/>
                    </a:srgbClr>
                  </a:outerShdw>
                </a:effectLst>
              </a:rPr>
              <a:t>Amendments</a:t>
            </a:r>
            <a:endParaRPr lang="en-US" sz="6600" dirty="0">
              <a:solidFill>
                <a:srgbClr val="FFC000"/>
              </a:solidFill>
              <a:effectLst>
                <a:outerShdw blurRad="38100" dist="38100" dir="2700000" algn="tl">
                  <a:srgbClr val="000000">
                    <a:alpha val="43137"/>
                  </a:srgbClr>
                </a:outerShdw>
              </a:effectLst>
            </a:endParaRPr>
          </a:p>
          <a:p>
            <a:endParaRPr lang="en-US" dirty="0"/>
          </a:p>
        </p:txBody>
      </p:sp>
      <p:sp>
        <p:nvSpPr>
          <p:cNvPr id="2" name="Slide Number Placeholder 1"/>
          <p:cNvSpPr>
            <a:spLocks noGrp="1"/>
          </p:cNvSpPr>
          <p:nvPr>
            <p:ph type="sldNum" sz="quarter" idx="12"/>
          </p:nvPr>
        </p:nvSpPr>
        <p:spPr/>
        <p:txBody>
          <a:bodyPr/>
          <a:lstStyle/>
          <a:p>
            <a:fld id="{73599DF2-4910-46E9-A880-E2A2C89649D4}" type="slidenum">
              <a:rPr lang="en-US" smtClean="0"/>
              <a:t>41</a:t>
            </a:fld>
            <a:endParaRPr lang="en-US" dirty="0"/>
          </a:p>
        </p:txBody>
      </p:sp>
    </p:spTree>
    <p:extLst>
      <p:ext uri="{BB962C8B-B14F-4D97-AF65-F5344CB8AC3E}">
        <p14:creationId xmlns:p14="http://schemas.microsoft.com/office/powerpoint/2010/main" val="29423425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33</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 Section 2 (p. 3-4)</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3600" i="1" dirty="0" smtClean="0">
                <a:solidFill>
                  <a:srgbClr val="FFC000"/>
                </a:solidFill>
                <a:latin typeface="Times New Roman" panose="02020603050405020304" pitchFamily="18" charset="0"/>
                <a:cs typeface="Times New Roman" panose="02020603050405020304" pitchFamily="18" charset="0"/>
              </a:rPr>
              <a:t>Electric Utility Facilities</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600" dirty="0" smtClean="0">
                <a:latin typeface="Times New Roman" panose="02020603050405020304" pitchFamily="18" charset="0"/>
                <a:cs typeface="Times New Roman" panose="02020603050405020304" pitchFamily="18" charset="0"/>
              </a:rPr>
              <a:t>Amend Charter to clarify the City’s authority to purchase electric utility facilities inside or outside the City limits</a:t>
            </a:r>
          </a:p>
          <a:p>
            <a:pPr marL="457200" lvl="1" indent="0" algn="just">
              <a:buNone/>
            </a:pPr>
            <a:endParaRPr lang="en-US" sz="7200" dirty="0" smtClean="0"/>
          </a:p>
          <a:p>
            <a:pPr marL="457200" lvl="1" indent="0" algn="r">
              <a:buNone/>
            </a:pPr>
            <a:endParaRPr lang="en-US" sz="1500" i="1" dirty="0" smtClean="0">
              <a:solidFill>
                <a:srgbClr val="ED7D31"/>
              </a:solidFill>
              <a:latin typeface="Times New Roman" panose="02020603050405020304" pitchFamily="18" charset="0"/>
              <a:cs typeface="Times New Roman" panose="02020603050405020304" pitchFamily="18" charset="0"/>
            </a:endParaRPr>
          </a:p>
          <a:p>
            <a:pPr marL="457200" lvl="1" indent="0" algn="r">
              <a:buNone/>
            </a:pPr>
            <a:endParaRPr lang="en-US" sz="1500" i="1" dirty="0">
              <a:solidFill>
                <a:srgbClr val="ED7D31"/>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chemeClr val="accent4"/>
                </a:solidFill>
                <a:latin typeface="Times New Roman" panose="02020603050405020304" pitchFamily="18" charset="0"/>
                <a:cs typeface="Times New Roman" panose="02020603050405020304" pitchFamily="18" charset="0"/>
              </a:rPr>
              <a:t>Moderate </a:t>
            </a:r>
            <a:r>
              <a:rPr lang="en-US" sz="1500" i="1" dirty="0">
                <a:solidFill>
                  <a:schemeClr val="accent4"/>
                </a:solidFill>
                <a:latin typeface="Times New Roman" panose="02020603050405020304" pitchFamily="18" charset="0"/>
                <a:cs typeface="Times New Roman" panose="02020603050405020304" pitchFamily="18" charset="0"/>
              </a:rPr>
              <a:t>Priority</a:t>
            </a:r>
          </a:p>
          <a:p>
            <a:pPr marL="457200" lvl="1" indent="0" algn="r">
              <a:buNone/>
            </a:pPr>
            <a:endParaRPr lang="en-US" sz="7200" dirty="0" smtClean="0"/>
          </a:p>
          <a:p>
            <a:pPr marL="914400" lvl="2" indent="0">
              <a:buNone/>
            </a:pPr>
            <a:endParaRPr lang="en-US" sz="2600" dirty="0" smtClean="0"/>
          </a:p>
          <a:p>
            <a:pPr marL="914400" lvl="2" indent="0">
              <a:buNone/>
            </a:pPr>
            <a:endParaRPr lang="en-US" sz="2600" dirty="0" smtClean="0"/>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42</a:t>
            </a:fld>
            <a:endParaRPr lang="en-US" dirty="0"/>
          </a:p>
        </p:txBody>
      </p:sp>
    </p:spTree>
    <p:extLst>
      <p:ext uri="{BB962C8B-B14F-4D97-AF65-F5344CB8AC3E}">
        <p14:creationId xmlns:p14="http://schemas.microsoft.com/office/powerpoint/2010/main" val="30032523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34</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III, Section 8 (p. 8)</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4200" i="1" dirty="0" smtClean="0">
                <a:solidFill>
                  <a:srgbClr val="FFC000"/>
                </a:solidFill>
                <a:latin typeface="Times New Roman" panose="02020603050405020304" pitchFamily="18" charset="0"/>
                <a:cs typeface="Times New Roman" panose="02020603050405020304" pitchFamily="18" charset="0"/>
              </a:rPr>
              <a:t>Location of Council Meetings</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to allow </a:t>
            </a:r>
            <a:r>
              <a:rPr lang="en-US" sz="3200" dirty="0">
                <a:latin typeface="Times New Roman" panose="02020603050405020304" pitchFamily="18" charset="0"/>
                <a:cs typeface="Times New Roman" panose="02020603050405020304" pitchFamily="18" charset="0"/>
              </a:rPr>
              <a:t>Council to hold meetings at City Hall or other location designated by Council within the city limits</a:t>
            </a:r>
            <a:r>
              <a:rPr lang="en-US" sz="3200" dirty="0" smtClean="0">
                <a:latin typeface="Times New Roman" panose="02020603050405020304" pitchFamily="18" charset="0"/>
                <a:cs typeface="Times New Roman" panose="02020603050405020304" pitchFamily="18" charset="0"/>
              </a:rPr>
              <a:t>.</a:t>
            </a: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1" indent="0" algn="r">
              <a:buNone/>
            </a:pPr>
            <a:r>
              <a:rPr lang="en-US" sz="1500" i="1" dirty="0">
                <a:solidFill>
                  <a:srgbClr val="FFC000"/>
                </a:solidFill>
                <a:latin typeface="Times New Roman" panose="02020603050405020304" pitchFamily="18" charset="0"/>
                <a:cs typeface="Times New Roman" panose="02020603050405020304" pitchFamily="18" charset="0"/>
              </a:rPr>
              <a:t>Moderate Priority</a:t>
            </a:r>
          </a:p>
          <a:p>
            <a:pPr marL="457200" lvl="1" indent="0" algn="r">
              <a:buNone/>
            </a:pPr>
            <a:endParaRPr lang="en-US" sz="3200" dirty="0" smtClean="0">
              <a:latin typeface="Times New Roman" panose="02020603050405020304" pitchFamily="18" charset="0"/>
              <a:cs typeface="Times New Roman" panose="02020603050405020304" pitchFamily="18" charset="0"/>
            </a:endParaRPr>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43</a:t>
            </a:fld>
            <a:endParaRPr lang="en-US" dirty="0"/>
          </a:p>
        </p:txBody>
      </p:sp>
    </p:spTree>
    <p:extLst>
      <p:ext uri="{BB962C8B-B14F-4D97-AF65-F5344CB8AC3E}">
        <p14:creationId xmlns:p14="http://schemas.microsoft.com/office/powerpoint/2010/main" val="24263881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35</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III, Section 9 (pp. 8-9)</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4200" i="1" dirty="0" smtClean="0">
                <a:solidFill>
                  <a:srgbClr val="FFC000"/>
                </a:solidFill>
                <a:latin typeface="Times New Roman" panose="02020603050405020304" pitchFamily="18" charset="0"/>
                <a:cs typeface="Times New Roman" panose="02020603050405020304" pitchFamily="18" charset="0"/>
              </a:rPr>
              <a:t>Adoption of Rules of Procedure</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to clarify </a:t>
            </a:r>
            <a:r>
              <a:rPr lang="en-US" sz="3200" dirty="0">
                <a:latin typeface="Times New Roman" panose="02020603050405020304" pitchFamily="18" charset="0"/>
                <a:cs typeface="Times New Roman" panose="02020603050405020304" pitchFamily="18" charset="0"/>
              </a:rPr>
              <a:t>that the Council shall adopt its own rules of procedure at the beginning of each term, but in the event the Council does not amend the rules at that time, the rules for the prior term shall be deemed to be adopted by the </a:t>
            </a:r>
            <a:r>
              <a:rPr lang="en-US" sz="3200" dirty="0" smtClean="0">
                <a:latin typeface="Times New Roman" panose="02020603050405020304" pitchFamily="18" charset="0"/>
                <a:cs typeface="Times New Roman" panose="02020603050405020304" pitchFamily="18" charset="0"/>
              </a:rPr>
              <a:t>Council, </a:t>
            </a:r>
            <a:r>
              <a:rPr lang="en-US" sz="3200" dirty="0">
                <a:latin typeface="Times New Roman" panose="02020603050405020304" pitchFamily="18" charset="0"/>
                <a:cs typeface="Times New Roman" panose="02020603050405020304" pitchFamily="18" charset="0"/>
              </a:rPr>
              <a:t>and to increase the time the City Secretary has to enter the minutes of all meetings in the permanent record from 48 hours to 72 hours</a:t>
            </a:r>
            <a:r>
              <a:rPr lang="en-US" sz="3200" dirty="0" smtClean="0">
                <a:latin typeface="Times New Roman" panose="02020603050405020304" pitchFamily="18" charset="0"/>
                <a:cs typeface="Times New Roman" panose="02020603050405020304" pitchFamily="18" charset="0"/>
              </a:rPr>
              <a:t>.</a:t>
            </a:r>
          </a:p>
          <a:p>
            <a:pPr marL="457200" lvl="1" indent="0" algn="r">
              <a:buNone/>
            </a:pPr>
            <a:r>
              <a:rPr lang="en-US" sz="1500" i="1" dirty="0">
                <a:solidFill>
                  <a:srgbClr val="FFC000"/>
                </a:solidFill>
                <a:latin typeface="Times New Roman" panose="02020603050405020304" pitchFamily="18" charset="0"/>
                <a:cs typeface="Times New Roman" panose="02020603050405020304" pitchFamily="18" charset="0"/>
              </a:rPr>
              <a:t>Moderate Priority</a:t>
            </a:r>
          </a:p>
          <a:p>
            <a:pPr marL="457200" lvl="1" indent="0" algn="r">
              <a:buNone/>
            </a:pPr>
            <a:endParaRPr lang="en-US" sz="3200" dirty="0" smtClean="0">
              <a:latin typeface="Times New Roman" panose="02020603050405020304" pitchFamily="18" charset="0"/>
              <a:cs typeface="Times New Roman" panose="02020603050405020304" pitchFamily="18" charset="0"/>
            </a:endParaRPr>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44</a:t>
            </a:fld>
            <a:endParaRPr lang="en-US" dirty="0"/>
          </a:p>
        </p:txBody>
      </p:sp>
    </p:spTree>
    <p:extLst>
      <p:ext uri="{BB962C8B-B14F-4D97-AF65-F5344CB8AC3E}">
        <p14:creationId xmlns:p14="http://schemas.microsoft.com/office/powerpoint/2010/main" val="6155366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36</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IV, Section 10 (p. 15)</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rgbClr val="FFC000"/>
                </a:solidFill>
                <a:latin typeface="Times New Roman" panose="02020603050405020304" pitchFamily="18" charset="0"/>
                <a:cs typeface="Times New Roman" panose="02020603050405020304" pitchFamily="18" charset="0"/>
              </a:rPr>
              <a:t>Sale of Public Utilities</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by repealing provisions </a:t>
            </a:r>
            <a:r>
              <a:rPr lang="en-US" sz="3200" dirty="0">
                <a:latin typeface="Times New Roman" panose="02020603050405020304" pitchFamily="18" charset="0"/>
                <a:cs typeface="Times New Roman" panose="02020603050405020304" pitchFamily="18" charset="0"/>
              </a:rPr>
              <a:t>related to the authority of the City to sale public utility systems </a:t>
            </a:r>
            <a:r>
              <a:rPr lang="en-US" sz="3200" dirty="0" smtClean="0">
                <a:latin typeface="Times New Roman" panose="02020603050405020304" pitchFamily="18" charset="0"/>
                <a:cs typeface="Times New Roman" panose="02020603050405020304" pitchFamily="18" charset="0"/>
              </a:rPr>
              <a:t>due </a:t>
            </a:r>
            <a:r>
              <a:rPr lang="en-US" sz="3200" dirty="0">
                <a:latin typeface="Times New Roman" panose="02020603050405020304" pitchFamily="18" charset="0"/>
                <a:cs typeface="Times New Roman" panose="02020603050405020304" pitchFamily="18" charset="0"/>
              </a:rPr>
              <a:t>to </a:t>
            </a:r>
            <a:r>
              <a:rPr lang="en-US" sz="3200" dirty="0" smtClean="0">
                <a:latin typeface="Times New Roman" panose="02020603050405020304" pitchFamily="18" charset="0"/>
                <a:cs typeface="Times New Roman" panose="02020603050405020304" pitchFamily="18" charset="0"/>
              </a:rPr>
              <a:t>provisions </a:t>
            </a:r>
            <a:r>
              <a:rPr lang="en-US" sz="3200" dirty="0">
                <a:latin typeface="Times New Roman" panose="02020603050405020304" pitchFamily="18" charset="0"/>
                <a:cs typeface="Times New Roman" panose="02020603050405020304" pitchFamily="18" charset="0"/>
              </a:rPr>
              <a:t>in state law that grant such authority to the City. </a:t>
            </a: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FFC000"/>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FFC000"/>
                </a:solidFill>
                <a:latin typeface="Times New Roman" panose="02020603050405020304" pitchFamily="18" charset="0"/>
                <a:cs typeface="Times New Roman" panose="02020603050405020304" pitchFamily="18" charset="0"/>
              </a:rPr>
              <a:t>Moderate </a:t>
            </a:r>
            <a:r>
              <a:rPr lang="en-US" sz="1500" i="1" dirty="0">
                <a:solidFill>
                  <a:srgbClr val="FFC000"/>
                </a:solidFill>
                <a:latin typeface="Times New Roman" panose="02020603050405020304" pitchFamily="18" charset="0"/>
                <a:cs typeface="Times New Roman" panose="02020603050405020304" pitchFamily="18" charset="0"/>
              </a:rPr>
              <a:t>Priority</a:t>
            </a:r>
          </a:p>
          <a:p>
            <a:pPr marL="457200" lvl="1" indent="0" algn="r">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45</a:t>
            </a:fld>
            <a:endParaRPr lang="en-US" dirty="0"/>
          </a:p>
        </p:txBody>
      </p:sp>
    </p:spTree>
    <p:extLst>
      <p:ext uri="{BB962C8B-B14F-4D97-AF65-F5344CB8AC3E}">
        <p14:creationId xmlns:p14="http://schemas.microsoft.com/office/powerpoint/2010/main" val="21188535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37</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 Section 1 (p. 15)</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chemeClr val="accent4"/>
                </a:solidFill>
                <a:latin typeface="Times New Roman" panose="02020603050405020304" pitchFamily="18" charset="0"/>
                <a:cs typeface="Times New Roman" panose="02020603050405020304" pitchFamily="18" charset="0"/>
              </a:rPr>
              <a:t>City Manager Residency Requirement</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to require that the City Manager reside within the City within 6 months of his or her appointment and throughout his or her term in the </a:t>
            </a:r>
            <a:r>
              <a:rPr lang="en-US" sz="3200" dirty="0" smtClean="0">
                <a:latin typeface="Times New Roman" panose="02020603050405020304" pitchFamily="18" charset="0"/>
                <a:cs typeface="Times New Roman" panose="02020603050405020304" pitchFamily="18" charset="0"/>
              </a:rPr>
              <a:t>office.</a:t>
            </a: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FFC000"/>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FFC000"/>
                </a:solidFill>
                <a:latin typeface="Times New Roman" panose="02020603050405020304" pitchFamily="18" charset="0"/>
                <a:cs typeface="Times New Roman" panose="02020603050405020304" pitchFamily="18" charset="0"/>
              </a:rPr>
              <a:t>Moderate </a:t>
            </a:r>
            <a:r>
              <a:rPr lang="en-US" sz="1500" i="1" dirty="0">
                <a:solidFill>
                  <a:srgbClr val="FFC000"/>
                </a:solidFill>
                <a:latin typeface="Times New Roman" panose="02020603050405020304" pitchFamily="18" charset="0"/>
                <a:cs typeface="Times New Roman" panose="02020603050405020304" pitchFamily="18" charset="0"/>
              </a:rPr>
              <a:t>Priority</a:t>
            </a:r>
          </a:p>
          <a:p>
            <a:pPr marL="457200" lvl="1" indent="0" algn="r">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46</a:t>
            </a:fld>
            <a:endParaRPr lang="en-US" dirty="0"/>
          </a:p>
        </p:txBody>
      </p:sp>
    </p:spTree>
    <p:extLst>
      <p:ext uri="{BB962C8B-B14F-4D97-AF65-F5344CB8AC3E}">
        <p14:creationId xmlns:p14="http://schemas.microsoft.com/office/powerpoint/2010/main" val="760814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38</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VII, Section 1 (pp. 17-18)</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rgbClr val="FFC000"/>
                </a:solidFill>
                <a:latin typeface="Times New Roman" panose="02020603050405020304" pitchFamily="18" charset="0"/>
                <a:cs typeface="Times New Roman" panose="02020603050405020304" pitchFamily="18" charset="0"/>
              </a:rPr>
              <a:t>Public Safety</a:t>
            </a:r>
          </a:p>
          <a:p>
            <a:pPr marL="457200" lvl="1" indent="0" algn="ctr">
              <a:buNone/>
            </a:pPr>
            <a:endParaRPr lang="en-US" sz="36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to update </a:t>
            </a:r>
            <a:r>
              <a:rPr lang="en-US" sz="3200" dirty="0">
                <a:latin typeface="Times New Roman" panose="02020603050405020304" pitchFamily="18" charset="0"/>
                <a:cs typeface="Times New Roman" panose="02020603050405020304" pitchFamily="18" charset="0"/>
              </a:rPr>
              <a:t>terminology by changing the reference to “police and fire” service to “public safety</a:t>
            </a:r>
            <a:r>
              <a:rPr lang="en-US" sz="3200" dirty="0" smtClean="0">
                <a:latin typeface="Times New Roman" panose="02020603050405020304" pitchFamily="18" charset="0"/>
                <a:cs typeface="Times New Roman" panose="02020603050405020304" pitchFamily="18" charset="0"/>
              </a:rPr>
              <a:t>.”</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FFC000"/>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FFC000"/>
                </a:solidFill>
                <a:latin typeface="Times New Roman" panose="02020603050405020304" pitchFamily="18" charset="0"/>
                <a:cs typeface="Times New Roman" panose="02020603050405020304" pitchFamily="18" charset="0"/>
              </a:rPr>
              <a:t>Moderate </a:t>
            </a:r>
            <a:r>
              <a:rPr lang="en-US" sz="1500" i="1" dirty="0">
                <a:solidFill>
                  <a:srgbClr val="FFC000"/>
                </a:solidFill>
                <a:latin typeface="Times New Roman" panose="02020603050405020304" pitchFamily="18" charset="0"/>
                <a:cs typeface="Times New Roman" panose="02020603050405020304" pitchFamily="18" charset="0"/>
              </a:rPr>
              <a:t>Priority</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47</a:t>
            </a:fld>
            <a:endParaRPr lang="en-US" dirty="0"/>
          </a:p>
        </p:txBody>
      </p:sp>
    </p:spTree>
    <p:extLst>
      <p:ext uri="{BB962C8B-B14F-4D97-AF65-F5344CB8AC3E}">
        <p14:creationId xmlns:p14="http://schemas.microsoft.com/office/powerpoint/2010/main" val="33412668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39</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VIII, Section 4 (p. 20)</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a:bodyPr>
          <a:lstStyle/>
          <a:p>
            <a:pPr marL="457200" lvl="1" indent="0" algn="ctr">
              <a:buNone/>
            </a:pPr>
            <a:r>
              <a:rPr lang="en-US" sz="4200" i="1" dirty="0" smtClean="0">
                <a:solidFill>
                  <a:srgbClr val="FFC000"/>
                </a:solidFill>
                <a:latin typeface="Times New Roman" panose="02020603050405020304" pitchFamily="18" charset="0"/>
                <a:cs typeface="Times New Roman" panose="02020603050405020304" pitchFamily="18" charset="0"/>
              </a:rPr>
              <a:t>City Budget</a:t>
            </a:r>
          </a:p>
          <a:p>
            <a:pPr marL="457200" lvl="1" indent="0" algn="ctr">
              <a:buNone/>
            </a:pPr>
            <a:endParaRPr lang="en-US" sz="36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relating to public access of the proposed budget be amended to accommodate digital and electronic access by the public</a:t>
            </a:r>
            <a:r>
              <a:rPr lang="en-US" sz="3200" dirty="0" smtClean="0">
                <a:latin typeface="Times New Roman" panose="02020603050405020304" pitchFamily="18" charset="0"/>
                <a:cs typeface="Times New Roman" panose="02020603050405020304" pitchFamily="18" charset="0"/>
              </a:rPr>
              <a:t>. </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FFC000"/>
              </a:solidFill>
              <a:latin typeface="Times New Roman" panose="02020603050405020304" pitchFamily="18" charset="0"/>
              <a:cs typeface="Times New Roman" panose="02020603050405020304" pitchFamily="18" charset="0"/>
            </a:endParaRPr>
          </a:p>
          <a:p>
            <a:pPr marL="457200" lvl="1" indent="0" algn="r">
              <a:buNone/>
            </a:pPr>
            <a:endParaRPr lang="en-US" sz="1500" i="1" dirty="0">
              <a:solidFill>
                <a:srgbClr val="FFC000"/>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FFC000"/>
                </a:solidFill>
                <a:latin typeface="Times New Roman" panose="02020603050405020304" pitchFamily="18" charset="0"/>
                <a:cs typeface="Times New Roman" panose="02020603050405020304" pitchFamily="18" charset="0"/>
              </a:rPr>
              <a:t>Moderate </a:t>
            </a:r>
            <a:r>
              <a:rPr lang="en-US" sz="1500" i="1" dirty="0">
                <a:solidFill>
                  <a:srgbClr val="FFC000"/>
                </a:solidFill>
                <a:latin typeface="Times New Roman" panose="02020603050405020304" pitchFamily="18" charset="0"/>
                <a:cs typeface="Times New Roman" panose="02020603050405020304" pitchFamily="18" charset="0"/>
              </a:rPr>
              <a:t>Priority</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48</a:t>
            </a:fld>
            <a:endParaRPr lang="en-US" dirty="0"/>
          </a:p>
        </p:txBody>
      </p:sp>
    </p:spTree>
    <p:extLst>
      <p:ext uri="{BB962C8B-B14F-4D97-AF65-F5344CB8AC3E}">
        <p14:creationId xmlns:p14="http://schemas.microsoft.com/office/powerpoint/2010/main" val="14099454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40</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XV, Section 7 (pp. 44-46)</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rm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C000"/>
                </a:solidFill>
                <a:latin typeface="Times New Roman" panose="02020603050405020304" pitchFamily="18" charset="0"/>
                <a:cs typeface="Times New Roman" panose="02020603050405020304" pitchFamily="18" charset="0"/>
              </a:rPr>
              <a:t>Public Utility Franchise Reports</a:t>
            </a:r>
            <a:endParaRPr lang="en-US" sz="1600" dirty="0" smtClean="0">
              <a:solidFill>
                <a:srgbClr val="FFC000"/>
              </a:solidFill>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Amend Charter provisions </a:t>
            </a:r>
            <a:r>
              <a:rPr lang="en-US" sz="3200" dirty="0">
                <a:latin typeface="Times New Roman" panose="02020603050405020304" pitchFamily="18" charset="0"/>
                <a:cs typeface="Times New Roman" panose="02020603050405020304" pitchFamily="18" charset="0"/>
              </a:rPr>
              <a:t>relating to </a:t>
            </a:r>
            <a:r>
              <a:rPr lang="en-US" sz="3200" dirty="0" smtClean="0">
                <a:latin typeface="Times New Roman" panose="02020603050405020304" pitchFamily="18" charset="0"/>
                <a:cs typeface="Times New Roman" panose="02020603050405020304" pitchFamily="18" charset="0"/>
              </a:rPr>
              <a:t>outdated reporting </a:t>
            </a:r>
            <a:r>
              <a:rPr lang="en-US" sz="3200" dirty="0">
                <a:latin typeface="Times New Roman" panose="02020603050405020304" pitchFamily="18" charset="0"/>
                <a:cs typeface="Times New Roman" panose="02020603050405020304" pitchFamily="18" charset="0"/>
              </a:rPr>
              <a:t>requirements of public utility franchises be </a:t>
            </a:r>
            <a:r>
              <a:rPr lang="en-US" sz="3200" dirty="0" smtClean="0">
                <a:latin typeface="Times New Roman" panose="02020603050405020304" pitchFamily="18" charset="0"/>
                <a:cs typeface="Times New Roman" panose="02020603050405020304" pitchFamily="18" charset="0"/>
              </a:rPr>
              <a:t>repealed.</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FFC000"/>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FFC000"/>
                </a:solidFill>
                <a:latin typeface="Times New Roman" panose="02020603050405020304" pitchFamily="18" charset="0"/>
                <a:cs typeface="Times New Roman" panose="02020603050405020304" pitchFamily="18" charset="0"/>
              </a:rPr>
              <a:t>Moderate </a:t>
            </a:r>
            <a:r>
              <a:rPr lang="en-US" sz="1500" i="1" dirty="0">
                <a:solidFill>
                  <a:srgbClr val="FFC000"/>
                </a:solidFill>
                <a:latin typeface="Times New Roman" panose="02020603050405020304" pitchFamily="18" charset="0"/>
                <a:cs typeface="Times New Roman" panose="02020603050405020304" pitchFamily="18" charset="0"/>
              </a:rPr>
              <a:t>Priority</a:t>
            </a:r>
          </a:p>
          <a:p>
            <a:pPr marL="457200"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49</a:t>
            </a:fld>
            <a:endParaRPr lang="en-US" dirty="0"/>
          </a:p>
        </p:txBody>
      </p:sp>
    </p:spTree>
    <p:extLst>
      <p:ext uri="{BB962C8B-B14F-4D97-AF65-F5344CB8AC3E}">
        <p14:creationId xmlns:p14="http://schemas.microsoft.com/office/powerpoint/2010/main" val="3281325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PROCESS</a:t>
            </a:r>
            <a:endParaRPr lang="en-US" sz="32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667251"/>
          </a:xfrm>
        </p:spPr>
        <p:txBody>
          <a:bodyPr>
            <a:noAutofit/>
          </a:bodyPr>
          <a:lstStyle/>
          <a:p>
            <a:pPr marL="914400" lvl="2" indent="0" algn="just">
              <a:buNone/>
            </a:pPr>
            <a:r>
              <a:rPr lang="en-US" sz="3300" dirty="0" smtClean="0">
                <a:latin typeface="Times New Roman" panose="02020603050405020304" pitchFamily="18" charset="0"/>
                <a:cs typeface="Times New Roman" panose="02020603050405020304" pitchFamily="18" charset="0"/>
              </a:rPr>
              <a:t>The CRC is recommending </a:t>
            </a:r>
            <a:r>
              <a:rPr lang="en-US" sz="3300" u="sng" dirty="0" smtClean="0">
                <a:latin typeface="Times New Roman" panose="02020603050405020304" pitchFamily="18" charset="0"/>
                <a:cs typeface="Times New Roman" panose="02020603050405020304" pitchFamily="18" charset="0"/>
              </a:rPr>
              <a:t>41 amendments </a:t>
            </a:r>
            <a:r>
              <a:rPr lang="en-US" sz="3300" dirty="0" smtClean="0">
                <a:latin typeface="Times New Roman" panose="02020603050405020304" pitchFamily="18" charset="0"/>
                <a:cs typeface="Times New Roman" panose="02020603050405020304" pitchFamily="18" charset="0"/>
              </a:rPr>
              <a:t>to the </a:t>
            </a:r>
            <a:r>
              <a:rPr lang="en-US" sz="3300" dirty="0" smtClean="0">
                <a:latin typeface="Times New Roman" panose="02020603050405020304" pitchFamily="18" charset="0"/>
                <a:cs typeface="Times New Roman" panose="02020603050405020304" pitchFamily="18" charset="0"/>
              </a:rPr>
              <a:t>Charter, </a:t>
            </a:r>
            <a:r>
              <a:rPr lang="en-US" sz="3300" dirty="0" smtClean="0">
                <a:latin typeface="Times New Roman" panose="02020603050405020304" pitchFamily="18" charset="0"/>
                <a:cs typeface="Times New Roman" panose="02020603050405020304" pitchFamily="18" charset="0"/>
              </a:rPr>
              <a:t>19 of which are legal updates.</a:t>
            </a:r>
          </a:p>
          <a:p>
            <a:pPr marL="914400" lvl="2" indent="0">
              <a:buNone/>
            </a:pPr>
            <a:endParaRPr lang="en-US" sz="3300" dirty="0">
              <a:latin typeface="Times New Roman" panose="02020603050405020304" pitchFamily="18" charset="0"/>
              <a:cs typeface="Times New Roman" panose="02020603050405020304" pitchFamily="18" charset="0"/>
            </a:endParaRPr>
          </a:p>
          <a:p>
            <a:pPr marL="914400" lvl="2" indent="0" algn="just">
              <a:buNone/>
            </a:pPr>
            <a:r>
              <a:rPr lang="en-US" sz="3300" dirty="0" smtClean="0">
                <a:latin typeface="Times New Roman" panose="02020603050405020304" pitchFamily="18" charset="0"/>
                <a:cs typeface="Times New Roman" panose="02020603050405020304" pitchFamily="18" charset="0"/>
              </a:rPr>
              <a:t>Due to the large number of recommended propositions, the CRC prioritized its recommendations:</a:t>
            </a:r>
          </a:p>
          <a:p>
            <a:pPr marL="914400" lvl="2" indent="0">
              <a:buNone/>
            </a:pPr>
            <a:endParaRPr lang="en-US" sz="3300" dirty="0" smtClean="0">
              <a:latin typeface="Times New Roman" panose="02020603050405020304" pitchFamily="18" charset="0"/>
              <a:cs typeface="Times New Roman" panose="02020603050405020304" pitchFamily="18" charset="0"/>
            </a:endParaRPr>
          </a:p>
          <a:p>
            <a:pPr lvl="2"/>
            <a:r>
              <a:rPr lang="en-US" sz="3300" dirty="0" smtClean="0">
                <a:solidFill>
                  <a:srgbClr val="FF0000"/>
                </a:solidFill>
                <a:latin typeface="Times New Roman" panose="02020603050405020304" pitchFamily="18" charset="0"/>
                <a:cs typeface="Times New Roman" panose="02020603050405020304" pitchFamily="18" charset="0"/>
              </a:rPr>
              <a:t>Legal</a:t>
            </a:r>
            <a:r>
              <a:rPr lang="en-US" sz="3300" dirty="0" smtClean="0">
                <a:latin typeface="Times New Roman" panose="02020603050405020304" pitchFamily="18" charset="0"/>
                <a:cs typeface="Times New Roman" panose="02020603050405020304" pitchFamily="18" charset="0"/>
              </a:rPr>
              <a:t> </a:t>
            </a:r>
            <a:r>
              <a:rPr lang="en-US" sz="3300" dirty="0" smtClean="0">
                <a:solidFill>
                  <a:srgbClr val="FF0000"/>
                </a:solidFill>
                <a:latin typeface="Times New Roman" panose="02020603050405020304" pitchFamily="18" charset="0"/>
                <a:cs typeface="Times New Roman" panose="02020603050405020304" pitchFamily="18" charset="0"/>
              </a:rPr>
              <a:t>Updates (19)</a:t>
            </a:r>
          </a:p>
          <a:p>
            <a:pPr lvl="2"/>
            <a:r>
              <a:rPr lang="en-US" sz="3300" dirty="0" smtClean="0">
                <a:solidFill>
                  <a:schemeClr val="accent2"/>
                </a:solidFill>
                <a:latin typeface="Times New Roman" panose="02020603050405020304" pitchFamily="18" charset="0"/>
                <a:cs typeface="Times New Roman" panose="02020603050405020304" pitchFamily="18" charset="0"/>
              </a:rPr>
              <a:t>High Priority (13)</a:t>
            </a:r>
          </a:p>
          <a:p>
            <a:pPr lvl="2"/>
            <a:r>
              <a:rPr lang="en-US" sz="3300" dirty="0" smtClean="0">
                <a:solidFill>
                  <a:schemeClr val="accent4"/>
                </a:solidFill>
                <a:latin typeface="Times New Roman" panose="02020603050405020304" pitchFamily="18" charset="0"/>
                <a:cs typeface="Times New Roman" panose="02020603050405020304" pitchFamily="18" charset="0"/>
              </a:rPr>
              <a:t>Moderate Priority (9)</a:t>
            </a:r>
          </a:p>
          <a:p>
            <a:pPr marL="914400" lvl="2" indent="0">
              <a:buNone/>
            </a:pPr>
            <a:endParaRPr lang="en-US" sz="3300" dirty="0" smtClean="0"/>
          </a:p>
          <a:p>
            <a:pPr lvl="2"/>
            <a:endParaRPr lang="en-US" sz="3300" dirty="0" smtClean="0"/>
          </a:p>
          <a:p>
            <a:pPr lvl="2"/>
            <a:endParaRPr lang="en-US" sz="3300" dirty="0" smtClean="0"/>
          </a:p>
          <a:p>
            <a:pPr lvl="3"/>
            <a:endParaRPr lang="en-US" sz="3100" dirty="0" smtClean="0"/>
          </a:p>
          <a:p>
            <a:pPr lvl="2"/>
            <a:endParaRPr lang="en-US" sz="3300" dirty="0" smtClean="0"/>
          </a:p>
          <a:p>
            <a:pPr lvl="2"/>
            <a:endParaRPr lang="en-US" sz="2600" dirty="0" smtClean="0"/>
          </a:p>
          <a:p>
            <a:pPr lvl="2"/>
            <a:endParaRPr lang="en-US" sz="2600" dirty="0" smtClean="0"/>
          </a:p>
          <a:p>
            <a:pPr marL="914400" lvl="2" indent="0">
              <a:buNone/>
            </a:pPr>
            <a:endParaRPr lang="en-US" sz="2600" dirty="0" smtClean="0"/>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5</a:t>
            </a:fld>
            <a:endParaRPr lang="en-US" dirty="0"/>
          </a:p>
        </p:txBody>
      </p:sp>
    </p:spTree>
    <p:extLst>
      <p:ext uri="{BB962C8B-B14F-4D97-AF65-F5344CB8AC3E}">
        <p14:creationId xmlns:p14="http://schemas.microsoft.com/office/powerpoint/2010/main" val="18705115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41</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XVII, Section 12 (p. 50)</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265029"/>
            <a:ext cx="10942320" cy="4910051"/>
          </a:xfrm>
        </p:spPr>
        <p:txBody>
          <a:bodyPr>
            <a:norm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C000"/>
                </a:solidFill>
                <a:latin typeface="Times New Roman" panose="02020603050405020304" pitchFamily="18" charset="0"/>
                <a:cs typeface="Times New Roman" panose="02020603050405020304" pitchFamily="18" charset="0"/>
              </a:rPr>
              <a:t>Submission of Original 1951 Charter</a:t>
            </a:r>
            <a:endParaRPr lang="en-US" sz="1600" dirty="0" smtClean="0">
              <a:solidFill>
                <a:srgbClr val="FFC000"/>
              </a:solidFill>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r>
              <a:rPr lang="en-US" sz="3200" dirty="0" smtClean="0">
                <a:latin typeface="Times New Roman" panose="02020603050405020304" pitchFamily="18" charset="0"/>
                <a:cs typeface="Times New Roman" panose="02020603050405020304" pitchFamily="18" charset="0"/>
              </a:rPr>
              <a:t>Repeal Charter provision </a:t>
            </a:r>
            <a:r>
              <a:rPr lang="en-US" sz="3200" dirty="0">
                <a:latin typeface="Times New Roman" panose="02020603050405020304" pitchFamily="18" charset="0"/>
                <a:cs typeface="Times New Roman" panose="02020603050405020304" pitchFamily="18" charset="0"/>
              </a:rPr>
              <a:t>relating to the submission of the original Charter to the voters of the City of Garland in </a:t>
            </a:r>
            <a:r>
              <a:rPr lang="en-US" sz="3200" dirty="0" smtClean="0">
                <a:latin typeface="Times New Roman" panose="02020603050405020304" pitchFamily="18" charset="0"/>
                <a:cs typeface="Times New Roman" panose="02020603050405020304" pitchFamily="18" charset="0"/>
              </a:rPr>
              <a:t>1951.</a:t>
            </a: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smtClean="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FFC000"/>
              </a:solidFill>
              <a:latin typeface="Times New Roman" panose="02020603050405020304" pitchFamily="18" charset="0"/>
              <a:cs typeface="Times New Roman" panose="02020603050405020304" pitchFamily="18" charset="0"/>
            </a:endParaRPr>
          </a:p>
          <a:p>
            <a:pPr marL="457200" lvl="1" indent="0" algn="r">
              <a:buNone/>
            </a:pPr>
            <a:r>
              <a:rPr lang="en-US" sz="1500" i="1" dirty="0" smtClean="0">
                <a:solidFill>
                  <a:srgbClr val="FFC000"/>
                </a:solidFill>
                <a:latin typeface="Times New Roman" panose="02020603050405020304" pitchFamily="18" charset="0"/>
                <a:cs typeface="Times New Roman" panose="02020603050405020304" pitchFamily="18" charset="0"/>
              </a:rPr>
              <a:t>Moderate </a:t>
            </a:r>
            <a:r>
              <a:rPr lang="en-US" sz="1500" i="1" dirty="0">
                <a:solidFill>
                  <a:srgbClr val="FFC000"/>
                </a:solidFill>
                <a:latin typeface="Times New Roman" panose="02020603050405020304" pitchFamily="18" charset="0"/>
                <a:cs typeface="Times New Roman" panose="02020603050405020304" pitchFamily="18" charset="0"/>
              </a:rPr>
              <a:t>Priority</a:t>
            </a:r>
          </a:p>
          <a:p>
            <a:pPr marL="457200" indent="0" algn="r">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50</a:t>
            </a:fld>
            <a:endParaRPr lang="en-US" dirty="0"/>
          </a:p>
        </p:txBody>
      </p:sp>
    </p:spTree>
    <p:extLst>
      <p:ext uri="{BB962C8B-B14F-4D97-AF65-F5344CB8AC3E}">
        <p14:creationId xmlns:p14="http://schemas.microsoft.com/office/powerpoint/2010/main" val="37926445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470212"/>
          </a:xfrm>
        </p:spPr>
        <p:txBody>
          <a:bodyPr>
            <a:normAutofit fontScale="90000"/>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Minority Report</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2700" b="1" i="1" dirty="0" smtClean="0">
                <a:latin typeface="Times New Roman" panose="02020603050405020304" pitchFamily="18" charset="0"/>
                <a:cs typeface="Times New Roman" panose="02020603050405020304" pitchFamily="18" charset="0"/>
              </a:rPr>
              <a:t>Laura Perkins Cox</a:t>
            </a:r>
            <a:r>
              <a:rPr lang="en-US" b="1" i="1" dirty="0" smtClean="0">
                <a:latin typeface="Times New Roman" panose="02020603050405020304" pitchFamily="18" charset="0"/>
                <a:cs typeface="Times New Roman" panose="02020603050405020304" pitchFamily="18" charset="0"/>
              </a:rPr>
              <a:t/>
            </a:r>
            <a:br>
              <a:rPr lang="en-US" b="1" i="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XI, Section 10 (pp. 32-33)</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470212"/>
            <a:ext cx="10942320" cy="4704868"/>
          </a:xfrm>
        </p:spPr>
        <p:txBody>
          <a:bodyPr>
            <a:normAutofit/>
          </a:bodyPr>
          <a:lstStyle/>
          <a:p>
            <a:pPr marL="457200" lvl="1" indent="0" algn="ctr">
              <a:buNone/>
            </a:pPr>
            <a:endParaRPr lang="en-US" sz="1200" i="1" dirty="0" smtClean="0">
              <a:solidFill>
                <a:srgbClr val="FF0000"/>
              </a:solidFill>
              <a:latin typeface="Times New Roman" panose="02020603050405020304" pitchFamily="18" charset="0"/>
              <a:cs typeface="Times New Roman" panose="02020603050405020304" pitchFamily="18" charset="0"/>
            </a:endParaRPr>
          </a:p>
          <a:p>
            <a:pPr marL="457200" lvl="1" indent="0" algn="ctr">
              <a:buNone/>
            </a:pPr>
            <a:r>
              <a:rPr lang="en-US" sz="4200" i="1" dirty="0" smtClean="0">
                <a:solidFill>
                  <a:srgbClr val="FFC000"/>
                </a:solidFill>
                <a:latin typeface="Times New Roman" panose="02020603050405020304" pitchFamily="18" charset="0"/>
                <a:cs typeface="Times New Roman" panose="02020603050405020304" pitchFamily="18" charset="0"/>
              </a:rPr>
              <a:t>Dissenting Opinion on Proposed Term Limits for Boards and Commissions</a:t>
            </a:r>
            <a:endParaRPr lang="en-US" sz="1600" dirty="0" smtClean="0">
              <a:solidFill>
                <a:srgbClr val="FFC000"/>
              </a:solidFill>
              <a:latin typeface="Times New Roman" panose="02020603050405020304" pitchFamily="18" charset="0"/>
              <a:cs typeface="Times New Roman" panose="02020603050405020304" pitchFamily="18" charset="0"/>
            </a:endParaRPr>
          </a:p>
          <a:p>
            <a:pPr marL="457200" indent="0" algn="just">
              <a:buNone/>
            </a:pPr>
            <a:endParaRPr lang="en-US" sz="1800" dirty="0" smtClean="0">
              <a:latin typeface="Times New Roman" panose="02020603050405020304" pitchFamily="18" charset="0"/>
              <a:cs typeface="Times New Roman" panose="02020603050405020304" pitchFamily="18" charset="0"/>
            </a:endParaRPr>
          </a:p>
          <a:p>
            <a:pPr marL="457200" indent="0" algn="just">
              <a:buNone/>
            </a:pPr>
            <a:r>
              <a:rPr lang="en-US" dirty="0" smtClean="0">
                <a:latin typeface="Times New Roman" panose="02020603050405020304" pitchFamily="18" charset="0"/>
                <a:cs typeface="Times New Roman" panose="02020603050405020304" pitchFamily="18" charset="0"/>
              </a:rPr>
              <a:t>Ms. Cox dissents </a:t>
            </a:r>
            <a:r>
              <a:rPr lang="en-US" dirty="0" smtClean="0">
                <a:latin typeface="Times New Roman" panose="02020603050405020304" pitchFamily="18" charset="0"/>
                <a:cs typeface="Times New Roman" panose="02020603050405020304" pitchFamily="18" charset="0"/>
              </a:rPr>
              <a:t>to the proposal </a:t>
            </a:r>
            <a:r>
              <a:rPr lang="en-US" dirty="0" smtClean="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amend the charter </a:t>
            </a: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provide </a:t>
            </a:r>
            <a:r>
              <a:rPr lang="en-US" dirty="0" smtClean="0">
                <a:latin typeface="Times New Roman" panose="02020603050405020304" pitchFamily="18" charset="0"/>
                <a:cs typeface="Times New Roman" panose="02020603050405020304" pitchFamily="18" charset="0"/>
              </a:rPr>
              <a:t>term </a:t>
            </a:r>
            <a:r>
              <a:rPr lang="en-US" dirty="0" smtClean="0">
                <a:latin typeface="Times New Roman" panose="02020603050405020304" pitchFamily="18" charset="0"/>
                <a:cs typeface="Times New Roman" panose="02020603050405020304" pitchFamily="18" charset="0"/>
              </a:rPr>
              <a:t>limits of three consecutive </a:t>
            </a:r>
            <a:r>
              <a:rPr lang="en-US" dirty="0" smtClean="0">
                <a:latin typeface="Times New Roman" panose="02020603050405020304" pitchFamily="18" charset="0"/>
                <a:cs typeface="Times New Roman" panose="02020603050405020304" pitchFamily="18" charset="0"/>
              </a:rPr>
              <a:t>terms.</a:t>
            </a:r>
            <a:endParaRPr lang="en-US" sz="3200" dirty="0" smtClean="0">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FFC000"/>
              </a:solidFill>
              <a:latin typeface="Times New Roman" panose="02020603050405020304" pitchFamily="18" charset="0"/>
              <a:cs typeface="Times New Roman" panose="02020603050405020304" pitchFamily="18" charset="0"/>
            </a:endParaRPr>
          </a:p>
          <a:p>
            <a:pPr marL="457200" lvl="1" indent="0" algn="r">
              <a:buNone/>
            </a:pPr>
            <a:endParaRPr lang="en-US" sz="1500" i="1" dirty="0" smtClean="0">
              <a:solidFill>
                <a:srgbClr val="FFC000"/>
              </a:solidFill>
              <a:latin typeface="Times New Roman" panose="02020603050405020304" pitchFamily="18" charset="0"/>
              <a:cs typeface="Times New Roman" panose="02020603050405020304" pitchFamily="18" charset="0"/>
            </a:endParaRPr>
          </a:p>
          <a:p>
            <a:pPr marL="457200" lvl="1" indent="0" algn="r">
              <a:buNone/>
            </a:pPr>
            <a:endParaRPr lang="en-US" sz="1500" i="1" dirty="0">
              <a:solidFill>
                <a:srgbClr val="FFC000"/>
              </a:solidFill>
              <a:latin typeface="Times New Roman" panose="02020603050405020304" pitchFamily="18" charset="0"/>
              <a:cs typeface="Times New Roman" panose="02020603050405020304" pitchFamily="18" charset="0"/>
            </a:endParaRPr>
          </a:p>
          <a:p>
            <a:pPr marL="457200" indent="0" algn="r">
              <a:buNone/>
            </a:pPr>
            <a:endParaRPr lang="en-US" sz="3200" dirty="0">
              <a:latin typeface="Times New Roman" panose="02020603050405020304" pitchFamily="18" charset="0"/>
              <a:cs typeface="Times New Roman" panose="02020603050405020304" pitchFamily="18" charset="0"/>
            </a:endParaRPr>
          </a:p>
          <a:p>
            <a:pPr marL="457200" indent="0" algn="just">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51</a:t>
            </a:fld>
            <a:endParaRPr lang="en-US" dirty="0"/>
          </a:p>
        </p:txBody>
      </p:sp>
    </p:spTree>
    <p:extLst>
      <p:ext uri="{BB962C8B-B14F-4D97-AF65-F5344CB8AC3E}">
        <p14:creationId xmlns:p14="http://schemas.microsoft.com/office/powerpoint/2010/main" val="1778246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PRESENTATION</a:t>
            </a:r>
            <a:endParaRPr lang="en-US" sz="3200" b="1" dirty="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325563"/>
            <a:ext cx="10942320" cy="4667251"/>
          </a:xfrm>
        </p:spPr>
        <p:txBody>
          <a:bodyPr>
            <a:noAutofit/>
          </a:bodyPr>
          <a:lstStyle/>
          <a:p>
            <a:pPr marL="914400" lvl="2" indent="0">
              <a:buNone/>
            </a:pPr>
            <a:endParaRPr lang="en-US" sz="3300" dirty="0" smtClean="0"/>
          </a:p>
          <a:p>
            <a:pPr marL="914400" lvl="2" indent="0">
              <a:buNone/>
            </a:pPr>
            <a:endParaRPr lang="en-US" sz="3300" dirty="0" smtClean="0"/>
          </a:p>
          <a:p>
            <a:pPr marL="914400" lvl="2" indent="0">
              <a:buNone/>
            </a:pPr>
            <a:r>
              <a:rPr lang="en-US" sz="3300" dirty="0" smtClean="0">
                <a:latin typeface="Times New Roman" panose="02020603050405020304" pitchFamily="18" charset="0"/>
                <a:cs typeface="Times New Roman" panose="02020603050405020304" pitchFamily="18" charset="0"/>
              </a:rPr>
              <a:t>This presentation will present recommended propositions by priority (not in numerical order), beginning with legal updates</a:t>
            </a:r>
            <a:r>
              <a:rPr lang="en-US" sz="3300" dirty="0" smtClean="0">
                <a:latin typeface="Times New Roman" panose="02020603050405020304" pitchFamily="18" charset="0"/>
                <a:cs typeface="Times New Roman" panose="02020603050405020304" pitchFamily="18" charset="0"/>
              </a:rPr>
              <a:t>. Page references are to the red-lined version of the City Charter previously provided to the City Council by the City Attorney.</a:t>
            </a:r>
            <a:endParaRPr lang="en-US" sz="3300" dirty="0" smtClean="0">
              <a:latin typeface="Times New Roman" panose="02020603050405020304" pitchFamily="18" charset="0"/>
              <a:cs typeface="Times New Roman" panose="02020603050405020304" pitchFamily="18" charset="0"/>
            </a:endParaRPr>
          </a:p>
          <a:p>
            <a:pPr lvl="2"/>
            <a:endParaRPr lang="en-US" sz="2600" dirty="0" smtClean="0"/>
          </a:p>
          <a:p>
            <a:pPr lvl="2"/>
            <a:endParaRPr lang="en-US" sz="2600" dirty="0" smtClean="0"/>
          </a:p>
          <a:p>
            <a:pPr marL="914400" lvl="2" indent="0">
              <a:buNone/>
            </a:pPr>
            <a:endParaRPr lang="en-US" sz="2600" dirty="0" smtClean="0"/>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6</a:t>
            </a:fld>
            <a:endParaRPr lang="en-US" dirty="0"/>
          </a:p>
        </p:txBody>
      </p:sp>
    </p:spTree>
    <p:extLst>
      <p:ext uri="{BB962C8B-B14F-4D97-AF65-F5344CB8AC3E}">
        <p14:creationId xmlns:p14="http://schemas.microsoft.com/office/powerpoint/2010/main" val="4041201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480" y="1173163"/>
            <a:ext cx="10942320" cy="4667251"/>
          </a:xfrm>
        </p:spPr>
        <p:txBody>
          <a:bodyPr>
            <a:noAutofit/>
          </a:bodyPr>
          <a:lstStyle/>
          <a:p>
            <a:pPr marL="914400" lvl="2" indent="0">
              <a:buNone/>
            </a:pPr>
            <a:endParaRPr lang="en-US" sz="3300" dirty="0" smtClean="0"/>
          </a:p>
          <a:p>
            <a:pPr marL="914400" lvl="2" indent="0">
              <a:buNone/>
            </a:pPr>
            <a:endParaRPr lang="en-US" sz="3300" dirty="0" smtClean="0"/>
          </a:p>
          <a:p>
            <a:pPr marL="914400" lvl="2" indent="0" algn="ctr">
              <a:buNone/>
            </a:pPr>
            <a:r>
              <a:rPr lang="en-US" sz="66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Legal Updates</a:t>
            </a:r>
          </a:p>
          <a:p>
            <a:pPr lvl="2"/>
            <a:endParaRPr lang="en-US" sz="2600" dirty="0" smtClean="0"/>
          </a:p>
          <a:p>
            <a:pPr lvl="2"/>
            <a:endParaRPr lang="en-US" sz="2600" dirty="0" smtClean="0"/>
          </a:p>
          <a:p>
            <a:pPr marL="914400" lvl="2" indent="0">
              <a:buNone/>
            </a:pPr>
            <a:endParaRPr lang="en-US" sz="2600" dirty="0" smtClean="0"/>
          </a:p>
          <a:p>
            <a:pPr marL="914400" lvl="2" indent="0">
              <a:buNone/>
            </a:pPr>
            <a:endParaRPr lang="en-US" sz="2600" dirty="0" smtClean="0"/>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2" name="Slide Number Placeholder 1"/>
          <p:cNvSpPr>
            <a:spLocks noGrp="1"/>
          </p:cNvSpPr>
          <p:nvPr>
            <p:ph type="sldNum" sz="quarter" idx="12"/>
          </p:nvPr>
        </p:nvSpPr>
        <p:spPr/>
        <p:txBody>
          <a:bodyPr/>
          <a:lstStyle/>
          <a:p>
            <a:fld id="{73599DF2-4910-46E9-A880-E2A2C89649D4}" type="slidenum">
              <a:rPr lang="en-US" smtClean="0"/>
              <a:t>7</a:t>
            </a:fld>
            <a:endParaRPr lang="en-US" dirty="0"/>
          </a:p>
        </p:txBody>
      </p:sp>
    </p:spTree>
    <p:extLst>
      <p:ext uri="{BB962C8B-B14F-4D97-AF65-F5344CB8AC3E}">
        <p14:creationId xmlns:p14="http://schemas.microsoft.com/office/powerpoint/2010/main" val="133125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1</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III, Section 11 (p. 9)</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Autofit/>
          </a:bodyPr>
          <a:lstStyle/>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Effect of Vacating Office</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b="1" dirty="0" smtClean="0">
                <a:latin typeface="Times New Roman" panose="02020603050405020304" pitchFamily="18" charset="0"/>
                <a:cs typeface="Times New Roman" panose="02020603050405020304" pitchFamily="18" charset="0"/>
              </a:rPr>
              <a:t>Amend Charter to </a:t>
            </a:r>
            <a:r>
              <a:rPr lang="en-US" sz="3200" b="1" dirty="0">
                <a:latin typeface="Times New Roman" panose="02020603050405020304" pitchFamily="18" charset="0"/>
                <a:cs typeface="Times New Roman" panose="02020603050405020304" pitchFamily="18" charset="0"/>
              </a:rPr>
              <a:t>be consistent with state law and the Texas </a:t>
            </a:r>
            <a:r>
              <a:rPr lang="en-US" sz="3200" b="1" dirty="0" smtClean="0">
                <a:latin typeface="Times New Roman" panose="02020603050405020304" pitchFamily="18" charset="0"/>
                <a:cs typeface="Times New Roman" panose="02020603050405020304" pitchFamily="18" charset="0"/>
              </a:rPr>
              <a:t>Constitution</a:t>
            </a:r>
            <a:r>
              <a:rPr lang="en-US" sz="3200"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clarifying that </a:t>
            </a:r>
            <a:r>
              <a:rPr lang="en-US" sz="3200" dirty="0">
                <a:latin typeface="Times New Roman" panose="02020603050405020304" pitchFamily="18" charset="0"/>
                <a:cs typeface="Times New Roman" panose="02020603050405020304" pitchFamily="18" charset="0"/>
              </a:rPr>
              <a:t>in the event of a vacancy on Council, or any officer appointed by Council, the person vacating their respective office shall remain in office until such time as a successor is sworn into the vacated office</a:t>
            </a:r>
            <a:r>
              <a:rPr lang="en-US" sz="3200" dirty="0" smtClean="0">
                <a:latin typeface="Times New Roman" panose="02020603050405020304" pitchFamily="18" charset="0"/>
                <a:cs typeface="Times New Roman" panose="02020603050405020304" pitchFamily="18" charset="0"/>
              </a:rPr>
              <a:t>.</a:t>
            </a: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lvl="1" indent="0" algn="r">
              <a:buNone/>
            </a:pPr>
            <a:endParaRPr lang="en-US" sz="3200" dirty="0" smtClean="0">
              <a:latin typeface="Times New Roman" panose="02020603050405020304" pitchFamily="18" charset="0"/>
              <a:cs typeface="Times New Roman" panose="02020603050405020304" pitchFamily="18" charset="0"/>
            </a:endParaRPr>
          </a:p>
          <a:p>
            <a:pPr marL="457200" lvl="1" indent="0">
              <a:buNone/>
            </a:pPr>
            <a:r>
              <a:rPr lang="en-US" sz="3000" dirty="0"/>
              <a:t>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8</a:t>
            </a:fld>
            <a:endParaRPr lang="en-US" dirty="0"/>
          </a:p>
        </p:txBody>
      </p:sp>
    </p:spTree>
    <p:extLst>
      <p:ext uri="{BB962C8B-B14F-4D97-AF65-F5344CB8AC3E}">
        <p14:creationId xmlns:p14="http://schemas.microsoft.com/office/powerpoint/2010/main" val="865473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b="1" dirty="0" smtClean="0">
                <a:solidFill>
                  <a:schemeClr val="accent6">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Proposed Amendment No. 2</a:t>
            </a:r>
            <a:r>
              <a:rPr lang="en-US" b="1" dirty="0" smtClean="0">
                <a:latin typeface="Times New Roman" panose="02020603050405020304" pitchFamily="18" charset="0"/>
                <a:cs typeface="Times New Roman" panose="02020603050405020304" pitchFamily="18" charset="0"/>
              </a:rPr>
              <a:t>:</a:t>
            </a:r>
            <a:br>
              <a:rPr lang="en-US"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Article IV, Section 6 (p. 13)</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1480" y="1612668"/>
            <a:ext cx="10942320" cy="4910051"/>
          </a:xfrm>
        </p:spPr>
        <p:txBody>
          <a:bodyPr>
            <a:normAutofit lnSpcReduction="10000"/>
          </a:bodyPr>
          <a:lstStyle/>
          <a:p>
            <a:pPr marL="457200" lvl="1" indent="0" algn="ctr">
              <a:buNone/>
            </a:pPr>
            <a:r>
              <a:rPr lang="en-US" sz="4200" i="1" dirty="0" smtClean="0">
                <a:solidFill>
                  <a:srgbClr val="FF0000"/>
                </a:solidFill>
                <a:latin typeface="Times New Roman" panose="02020603050405020304" pitchFamily="18" charset="0"/>
                <a:cs typeface="Times New Roman" panose="02020603050405020304" pitchFamily="18" charset="0"/>
              </a:rPr>
              <a:t>Municipal Judge Legal Update</a:t>
            </a:r>
          </a:p>
          <a:p>
            <a:pPr marL="457200" lvl="1" indent="0">
              <a:buNone/>
            </a:pPr>
            <a:endParaRPr lang="en-US" sz="3600" dirty="0" smtClean="0">
              <a:latin typeface="Times New Roman" panose="02020603050405020304" pitchFamily="18" charset="0"/>
              <a:cs typeface="Times New Roman" panose="02020603050405020304" pitchFamily="18" charset="0"/>
            </a:endParaRPr>
          </a:p>
          <a:p>
            <a:pPr marL="457200" lvl="1" indent="0" algn="just">
              <a:buNone/>
            </a:pPr>
            <a:r>
              <a:rPr lang="en-US" sz="3200" dirty="0" smtClean="0">
                <a:latin typeface="Times New Roman" panose="02020603050405020304" pitchFamily="18" charset="0"/>
                <a:cs typeface="Times New Roman" panose="02020603050405020304" pitchFamily="18" charset="0"/>
              </a:rPr>
              <a:t>Amend Charter </a:t>
            </a:r>
            <a:r>
              <a:rPr lang="en-US" sz="3200" dirty="0">
                <a:latin typeface="Times New Roman" panose="02020603050405020304" pitchFamily="18" charset="0"/>
                <a:cs typeface="Times New Roman" panose="02020603050405020304" pitchFamily="18" charset="0"/>
              </a:rPr>
              <a:t>to set the term of office for the Municipal </a:t>
            </a:r>
            <a:r>
              <a:rPr lang="en-US" sz="3200" dirty="0" smtClean="0">
                <a:latin typeface="Times New Roman" panose="02020603050405020304" pitchFamily="18" charset="0"/>
                <a:cs typeface="Times New Roman" panose="02020603050405020304" pitchFamily="18" charset="0"/>
              </a:rPr>
              <a:t>Judges </a:t>
            </a:r>
            <a:r>
              <a:rPr lang="en-US" sz="3200" dirty="0">
                <a:latin typeface="Times New Roman" panose="02020603050405020304" pitchFamily="18" charset="0"/>
                <a:cs typeface="Times New Roman" panose="02020603050405020304" pitchFamily="18" charset="0"/>
              </a:rPr>
              <a:t>to two (2) years and update obsolete references and titles.	</a:t>
            </a: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1" indent="0" algn="just">
              <a:buNone/>
            </a:pPr>
            <a:endParaRPr lang="en-US" sz="3200" dirty="0">
              <a:latin typeface="Times New Roman" panose="02020603050405020304" pitchFamily="18" charset="0"/>
              <a:cs typeface="Times New Roman" panose="02020603050405020304" pitchFamily="18" charset="0"/>
            </a:endParaRPr>
          </a:p>
          <a:p>
            <a:pPr marL="457200" lvl="1" indent="0" algn="just">
              <a:buNone/>
            </a:pPr>
            <a:endParaRPr lang="en-US" sz="3200" dirty="0" smtClean="0">
              <a:latin typeface="Times New Roman" panose="02020603050405020304" pitchFamily="18" charset="0"/>
              <a:cs typeface="Times New Roman" panose="02020603050405020304" pitchFamily="18" charset="0"/>
            </a:endParaRPr>
          </a:p>
          <a:p>
            <a:pPr marL="457200" lvl="0" indent="0" algn="r">
              <a:buNone/>
            </a:pPr>
            <a:r>
              <a:rPr lang="en-US" sz="1800" i="1" dirty="0">
                <a:solidFill>
                  <a:srgbClr val="FF0000"/>
                </a:solidFill>
                <a:latin typeface="Times New Roman" panose="02020603050405020304" pitchFamily="18" charset="0"/>
                <a:cs typeface="Times New Roman" panose="02020603050405020304" pitchFamily="18" charset="0"/>
              </a:rPr>
              <a:t>Legal Update</a:t>
            </a:r>
          </a:p>
          <a:p>
            <a:pPr marL="457200" lvl="1" indent="0" algn="r">
              <a:buNone/>
            </a:pPr>
            <a:endParaRPr lang="en-US"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532" y="6114545"/>
            <a:ext cx="1105336" cy="568020"/>
          </a:xfrm>
          <a:prstGeom prst="rect">
            <a:avLst/>
          </a:prstGeom>
        </p:spPr>
      </p:pic>
      <p:sp>
        <p:nvSpPr>
          <p:cNvPr id="4" name="Slide Number Placeholder 3"/>
          <p:cNvSpPr>
            <a:spLocks noGrp="1"/>
          </p:cNvSpPr>
          <p:nvPr>
            <p:ph type="sldNum" sz="quarter" idx="12"/>
          </p:nvPr>
        </p:nvSpPr>
        <p:spPr/>
        <p:txBody>
          <a:bodyPr/>
          <a:lstStyle/>
          <a:p>
            <a:fld id="{73599DF2-4910-46E9-A880-E2A2C89649D4}" type="slidenum">
              <a:rPr lang="en-US" smtClean="0"/>
              <a:t>9</a:t>
            </a:fld>
            <a:endParaRPr lang="en-US" dirty="0"/>
          </a:p>
        </p:txBody>
      </p:sp>
    </p:spTree>
    <p:extLst>
      <p:ext uri="{BB962C8B-B14F-4D97-AF65-F5344CB8AC3E}">
        <p14:creationId xmlns:p14="http://schemas.microsoft.com/office/powerpoint/2010/main" val="2039561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5382</TotalTime>
  <Words>2373</Words>
  <Application>Microsoft Office PowerPoint</Application>
  <PresentationFormat>Widescreen</PresentationFormat>
  <Paragraphs>558</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Times New Roman</vt:lpstr>
      <vt:lpstr>1_Office Theme</vt:lpstr>
      <vt:lpstr> City Charter Review Committee Recommendations </vt:lpstr>
      <vt:lpstr>PROCESS</vt:lpstr>
      <vt:lpstr>PROCESS</vt:lpstr>
      <vt:lpstr>PROCESS</vt:lpstr>
      <vt:lpstr>PROCESS</vt:lpstr>
      <vt:lpstr>PRESENTATION</vt:lpstr>
      <vt:lpstr>PowerPoint Presentation</vt:lpstr>
      <vt:lpstr>Proposed Amendment No. 1: Article III, Section 11 (p. 9)</vt:lpstr>
      <vt:lpstr>Proposed Amendment No. 2: Article IV, Section 6 (p. 13)</vt:lpstr>
      <vt:lpstr>Proposed Amendment No. 3: Article VIII, Section 2 (pp. 19-20)</vt:lpstr>
      <vt:lpstr>Proposed Amendment No. 4: Article VIII, Section 3 (p. 20)</vt:lpstr>
      <vt:lpstr>Proposed Amendment No. 5: Article VIII, Section 5 (p. 20)</vt:lpstr>
      <vt:lpstr>Proposed Amendment No. 6: Article VIII, Section 6 (p. 21)</vt:lpstr>
      <vt:lpstr>Proposed Amendment No. 7: Article X, Section 1 (pp. 23-24)</vt:lpstr>
      <vt:lpstr>Proposed Amendment No. 8: Article X, Section 3 (p. 26)</vt:lpstr>
      <vt:lpstr>Proposed Amendment No. 9: Article X, Section 10 (p. 28)</vt:lpstr>
      <vt:lpstr>Proposed Amendment No. 10: Article XI, Section 1 (p. 28)</vt:lpstr>
      <vt:lpstr>Proposed Amendment No. 11: Article XII, Section 2 (pp. 33-34)</vt:lpstr>
      <vt:lpstr>Proposed Amendment No. 12: Article XII, Section 8 (pp. 36-39)</vt:lpstr>
      <vt:lpstr>Proposed Amendment No. 13: Article XIV, Section 5 (p. 42)</vt:lpstr>
      <vt:lpstr>Proposed Amendment No. 14: Article XV, Section 1 (pp. 42-43)</vt:lpstr>
      <vt:lpstr>Proposed Amendment No. 15: Article XV, Section 2 (p. 43)</vt:lpstr>
      <vt:lpstr>Proposed Amendment No. 16: Article XV, Section 6 (p. 44)</vt:lpstr>
      <vt:lpstr>Proposed Amendment No. 17: Article XVII, Section 4 (pp. 47-48)</vt:lpstr>
      <vt:lpstr>Proposed Amendment No. 18: Article XVII, Section 14 (p. 52)</vt:lpstr>
      <vt:lpstr>Proposed Amendment No. 19: Global Updates</vt:lpstr>
      <vt:lpstr>PowerPoint Presentation</vt:lpstr>
      <vt:lpstr>Proposed Amendment No. 20: Article III, Section 1(C) (p. 5)</vt:lpstr>
      <vt:lpstr>Proposed Amendment No. 21: Article III, Section 1(D) (pp. 5-6)</vt:lpstr>
      <vt:lpstr>Proposed Amendment No. 22: Article III, Section 1(E) (p. 6)</vt:lpstr>
      <vt:lpstr>Proposed Amendment No. 23: Article III, Section 3 (pp. 6-7)</vt:lpstr>
      <vt:lpstr>Proposed Amendment No. 24: Article III, Section 5 (p. 7)</vt:lpstr>
      <vt:lpstr>Proposed Amendment No. 25: Article IV, Section 1 (p. 9-10)</vt:lpstr>
      <vt:lpstr>Proposed Amendment No. 26: Article IV, Section 3 (p. 12)</vt:lpstr>
      <vt:lpstr>Proposed Amendment No. 27: Article IV, Section 5 (p. 12)</vt:lpstr>
      <vt:lpstr>Proposed Amendment No. 28: Article IV, Section 9 (pp. 14-15)</vt:lpstr>
      <vt:lpstr>Proposed Amendment No. 29: Article V, Section 2 (pp. 15-16)</vt:lpstr>
      <vt:lpstr>Proposed Amendment No. 30: Article V, Section 3 (pp. 16-17)</vt:lpstr>
      <vt:lpstr>Proposed Amendment No. 31: Article VI, Section 1 (p. 17)</vt:lpstr>
      <vt:lpstr>Proposed Amendment No. 32: Article XI, Section 10 (pp. 32-33)</vt:lpstr>
      <vt:lpstr>PowerPoint Presentation</vt:lpstr>
      <vt:lpstr>Proposed Amendment No. 33: Article II, Section 2 (p. 3-4)</vt:lpstr>
      <vt:lpstr>Proposed Amendment No. 34: Article III, Section 8 (p. 8)</vt:lpstr>
      <vt:lpstr>Proposed Amendment No. 35: Article III, Section 9 (pp. 8-9)</vt:lpstr>
      <vt:lpstr>Proposed Amendment No. 36: Article IV, Section 10 (p. 15)</vt:lpstr>
      <vt:lpstr>Proposed Amendment No. 37: Article V, Section 1 (p. 15)</vt:lpstr>
      <vt:lpstr>Proposed Amendment No. 38: Article VII, Section 1 (pp. 17-18)</vt:lpstr>
      <vt:lpstr>Proposed Amendment No. 39: Article VIII, Section 4 (p. 20)</vt:lpstr>
      <vt:lpstr>Proposed Amendment No. 40: Article XV, Section 7 (pp. 44-46)</vt:lpstr>
      <vt:lpstr>Proposed Amendment No. 41: Article XVII, Section 12 (p. 50)</vt:lpstr>
      <vt:lpstr>Minority Report: Laura Perkins Cox Article XI, Section 10 (pp. 32-33)</vt:lpstr>
    </vt:vector>
  </TitlesOfParts>
  <Company>City of Garland, TX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Session Update  85th Texas Legislature</dc:title>
  <dc:creator>England, Brian</dc:creator>
  <cp:lastModifiedBy>Neighbor, Brad</cp:lastModifiedBy>
  <cp:revision>84</cp:revision>
  <cp:lastPrinted>2018-01-08T16:07:10Z</cp:lastPrinted>
  <dcterms:created xsi:type="dcterms:W3CDTF">2017-06-27T14:39:09Z</dcterms:created>
  <dcterms:modified xsi:type="dcterms:W3CDTF">2018-01-08T16:07:13Z</dcterms:modified>
</cp:coreProperties>
</file>